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34"/>
  </p:notesMasterIdLst>
  <p:sldIdLst>
    <p:sldId id="256" r:id="rId2"/>
    <p:sldId id="260" r:id="rId3"/>
    <p:sldId id="306" r:id="rId4"/>
    <p:sldId id="326" r:id="rId5"/>
    <p:sldId id="308" r:id="rId6"/>
    <p:sldId id="318" r:id="rId7"/>
    <p:sldId id="280" r:id="rId8"/>
    <p:sldId id="281" r:id="rId9"/>
    <p:sldId id="319" r:id="rId10"/>
    <p:sldId id="309" r:id="rId11"/>
    <p:sldId id="310" r:id="rId12"/>
    <p:sldId id="311" r:id="rId13"/>
    <p:sldId id="312" r:id="rId14"/>
    <p:sldId id="330" r:id="rId15"/>
    <p:sldId id="321" r:id="rId16"/>
    <p:sldId id="284" r:id="rId17"/>
    <p:sldId id="322" r:id="rId18"/>
    <p:sldId id="314" r:id="rId19"/>
    <p:sldId id="315" r:id="rId20"/>
    <p:sldId id="275" r:id="rId21"/>
    <p:sldId id="276" r:id="rId22"/>
    <p:sldId id="277" r:id="rId23"/>
    <p:sldId id="327" r:id="rId24"/>
    <p:sldId id="297" r:id="rId25"/>
    <p:sldId id="298" r:id="rId26"/>
    <p:sldId id="328" r:id="rId27"/>
    <p:sldId id="329" r:id="rId28"/>
    <p:sldId id="323" r:id="rId29"/>
    <p:sldId id="324" r:id="rId30"/>
    <p:sldId id="325" r:id="rId31"/>
    <p:sldId id="331" r:id="rId32"/>
    <p:sldId id="304" r:id="rId3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44" autoAdjust="0"/>
    <p:restoredTop sz="99290" autoAdjust="0"/>
  </p:normalViewPr>
  <p:slideViewPr>
    <p:cSldViewPr>
      <p:cViewPr>
        <p:scale>
          <a:sx n="77" d="100"/>
          <a:sy n="77" d="100"/>
        </p:scale>
        <p:origin x="-402" y="5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522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EBACC2CB-27C1-48A8-AD4E-7009C7D2AF64}"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ru-RU">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ru-RU">
                  <a:cs typeface="+mn-cs"/>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ru-RU">
                  <a:cs typeface="+mn-cs"/>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ru-RU">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ru-RU">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ru-RU">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ru-RU">
                <a:cs typeface="+mn-cs"/>
              </a:endParaRPr>
            </a:p>
          </p:txBody>
        </p:sp>
      </p:grpSp>
      <p:sp>
        <p:nvSpPr>
          <p:cNvPr id="30732"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307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ru-RU"/>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ru-RU"/>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DB485C23-E299-4701-AE70-AF9E7929B1C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0FD945F3-A259-44C5-ACCC-6467FB49DB9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6F4869DB-3A33-4DFC-8D1D-FA5198B62DA6}"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аблица 2"/>
          <p:cNvSpPr>
            <a:spLocks noGrp="1"/>
          </p:cNvSpPr>
          <p:nvPr>
            <p:ph type="tbl" idx="1"/>
          </p:nvPr>
        </p:nvSpPr>
        <p:spPr>
          <a:xfrm>
            <a:off x="1182688" y="2017713"/>
            <a:ext cx="7772400" cy="4114800"/>
          </a:xfrm>
        </p:spPr>
        <p:txBody>
          <a:bodyPr/>
          <a:lstStyle/>
          <a:p>
            <a:pPr lvl="0"/>
            <a:endParaRPr lang="ru-RU"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B5223F4A-21F5-40BD-8A67-C1B665209156}"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7FF34A5F-79D1-4257-AD60-32979938A80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E4FC0B79-1713-40EB-9D73-61A8CC0D9C4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0966D20F-EDA6-45D3-8F13-DA91ED11902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7E561699-106C-4EAA-BBB3-4F900EE6D14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00F87DC8-1DAE-403C-A146-D5C25E2B1AF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7FE7BDD4-DFB6-453D-B467-37984924780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499A94EC-44CF-4FCF-82A2-B8062FE116D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AE338DB8-3387-4657-994E-C97214418D7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a:defRPr/>
            </a:pPr>
            <a:endParaRPr kumimoji="1" lang="ru-RU" sz="2400">
              <a:cs typeface="+mn-cs"/>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a:defRPr/>
            </a:pPr>
            <a:endParaRPr kumimoji="1" lang="ru-RU" sz="2400">
              <a:cs typeface="+mn-cs"/>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a:defRPr/>
            </a:pPr>
            <a:endParaRPr kumimoji="1" lang="ru-RU" sz="2400">
              <a:cs typeface="+mn-cs"/>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defRPr/>
            </a:pPr>
            <a:endParaRPr kumimoji="1" lang="ru-RU" sz="2400">
              <a:cs typeface="+mn-cs"/>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a:defRPr/>
            </a:pPr>
            <a:endParaRPr kumimoji="1" lang="ru-RU" sz="2400">
              <a:cs typeface="+mn-cs"/>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a:defRPr/>
            </a:pPr>
            <a:endParaRPr kumimoji="1" lang="ru-RU" sz="2400">
              <a:cs typeface="+mn-cs"/>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a:defRPr/>
            </a:pPr>
            <a:endParaRPr kumimoji="1" lang="ru-RU" sz="2400">
              <a:cs typeface="+mn-cs"/>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97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cs typeface="+mn-cs"/>
              </a:defRPr>
            </a:lvl1pPr>
          </a:lstStyle>
          <a:p>
            <a:pPr>
              <a:defRPr/>
            </a:pPr>
            <a:endParaRPr lang="ru-RU"/>
          </a:p>
        </p:txBody>
      </p:sp>
      <p:sp>
        <p:nvSpPr>
          <p:cNvPr id="297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cs typeface="+mn-cs"/>
              </a:defRPr>
            </a:lvl1pPr>
          </a:lstStyle>
          <a:p>
            <a:pPr>
              <a:defRPr/>
            </a:pPr>
            <a:endParaRPr lang="ru-RU"/>
          </a:p>
        </p:txBody>
      </p:sp>
      <p:sp>
        <p:nvSpPr>
          <p:cNvPr id="297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fld id="{8CEACD9F-271C-47C8-BE4D-82DACAF7FFA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22"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edu-open.ru/" TargetMode="External"/><Relationship Id="rId2" Type="http://schemas.openxmlformats.org/officeDocument/2006/relationships/hyperlink" Target="http://www.inclusive-edu.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42988" y="549275"/>
            <a:ext cx="7415212" cy="2519363"/>
          </a:xfrm>
        </p:spPr>
        <p:txBody>
          <a:bodyPr/>
          <a:lstStyle/>
          <a:p>
            <a:pPr marL="838200" indent="-838200" algn="r" eaLnBrk="1" hangingPunct="1"/>
            <a:r>
              <a:rPr lang="ru-RU" altLang="ru-RU" sz="3600" b="1" smtClean="0"/>
              <a:t>Законодательные основы организации получения образования детьми с ОВЗ</a:t>
            </a:r>
            <a:r>
              <a:rPr lang="ru-RU" altLang="ru-RU" smtClean="0"/>
              <a:t> </a:t>
            </a:r>
          </a:p>
        </p:txBody>
      </p:sp>
      <p:sp>
        <p:nvSpPr>
          <p:cNvPr id="3075" name="Rectangle 3"/>
          <p:cNvSpPr>
            <a:spLocks noGrp="1" noChangeArrowheads="1"/>
          </p:cNvSpPr>
          <p:nvPr>
            <p:ph type="subTitle" idx="1"/>
          </p:nvPr>
        </p:nvSpPr>
        <p:spPr>
          <a:xfrm>
            <a:off x="2743200" y="4868863"/>
            <a:ext cx="6400800" cy="1130300"/>
          </a:xfrm>
        </p:spPr>
        <p:txBody>
          <a:bodyPr/>
          <a:lstStyle/>
          <a:p>
            <a:pPr eaLnBrk="1" hangingPunct="1">
              <a:lnSpc>
                <a:spcPct val="80000"/>
              </a:lnSpc>
              <a:spcBef>
                <a:spcPct val="0"/>
              </a:spcBef>
            </a:pPr>
            <a:endParaRPr lang="ru-RU" altLang="ru-RU" sz="2800" smtClean="0"/>
          </a:p>
          <a:p>
            <a:pPr eaLnBrk="1" hangingPunct="1">
              <a:lnSpc>
                <a:spcPct val="80000"/>
              </a:lnSpc>
              <a:spcBef>
                <a:spcPct val="0"/>
              </a:spcBef>
            </a:pPr>
            <a:endParaRPr lang="ru-RU" altLang="ru-RU" sz="2800" smtClean="0"/>
          </a:p>
          <a:p>
            <a:pPr eaLnBrk="1" hangingPunct="1">
              <a:lnSpc>
                <a:spcPct val="80000"/>
              </a:lnSpc>
              <a:spcBef>
                <a:spcPct val="0"/>
              </a:spcBef>
            </a:pPr>
            <a:endParaRPr lang="ru-RU" altLang="ru-RU" sz="2800" smtClean="0"/>
          </a:p>
        </p:txBody>
      </p:sp>
      <p:sp>
        <p:nvSpPr>
          <p:cNvPr id="3076" name="Rectangle 5"/>
          <p:cNvSpPr>
            <a:spLocks noChangeArrowheads="1"/>
          </p:cNvSpPr>
          <p:nvPr/>
        </p:nvSpPr>
        <p:spPr bwMode="auto">
          <a:xfrm>
            <a:off x="2700338" y="4581525"/>
            <a:ext cx="5795962" cy="1557338"/>
          </a:xfrm>
          <a:prstGeom prst="rect">
            <a:avLst/>
          </a:prstGeom>
          <a:noFill/>
          <a:ln w="9525">
            <a:noFill/>
            <a:miter lim="800000"/>
            <a:headEnd/>
            <a:tailEnd/>
          </a:ln>
        </p:spPr>
        <p:txBody>
          <a:bodyPr>
            <a:spAutoFit/>
          </a:bodyPr>
          <a:lstStyle/>
          <a:p>
            <a:pPr algn="r" eaLnBrk="0" hangingPunct="0">
              <a:spcBef>
                <a:spcPct val="20000"/>
              </a:spcBef>
              <a:buClr>
                <a:schemeClr val="folHlink"/>
              </a:buClr>
              <a:buSzPct val="60000"/>
              <a:buFont typeface="Wingdings" pitchFamily="2" charset="2"/>
              <a:buNone/>
            </a:pPr>
            <a:r>
              <a:rPr lang="ru-RU" sz="1400"/>
              <a:t>Кутепова Елена Николаевна, канд.пед.наук, доцент,</a:t>
            </a:r>
          </a:p>
          <a:p>
            <a:pPr algn="r" eaLnBrk="0" hangingPunct="0">
              <a:spcBef>
                <a:spcPct val="20000"/>
              </a:spcBef>
              <a:buClr>
                <a:schemeClr val="folHlink"/>
              </a:buClr>
              <a:buSzPct val="60000"/>
            </a:pPr>
            <a:r>
              <a:rPr lang="ru-RU" sz="1400"/>
              <a:t>зам.директора</a:t>
            </a:r>
          </a:p>
          <a:p>
            <a:pPr algn="r" eaLnBrk="0" hangingPunct="0">
              <a:spcBef>
                <a:spcPct val="20000"/>
              </a:spcBef>
              <a:buClr>
                <a:schemeClr val="folHlink"/>
              </a:buClr>
              <a:buSzPct val="60000"/>
              <a:buFont typeface="Wingdings" pitchFamily="2" charset="2"/>
              <a:buNone/>
            </a:pPr>
            <a:r>
              <a:rPr lang="ru-RU" sz="1400"/>
              <a:t> Института проблем  инклюзивного образования</a:t>
            </a:r>
          </a:p>
          <a:p>
            <a:pPr algn="r" eaLnBrk="0" hangingPunct="0">
              <a:spcBef>
                <a:spcPct val="20000"/>
              </a:spcBef>
              <a:buClr>
                <a:schemeClr val="folHlink"/>
              </a:buClr>
              <a:buSzPct val="60000"/>
              <a:buFont typeface="Wingdings" pitchFamily="2" charset="2"/>
              <a:buNone/>
            </a:pPr>
            <a:r>
              <a:rPr lang="ru-RU" sz="1400"/>
              <a:t> Московского городского психолого-педагогического университета</a:t>
            </a:r>
            <a:endParaRPr lang="en-US" sz="1400"/>
          </a:p>
          <a:p>
            <a:pPr algn="r" eaLnBrk="0" hangingPunct="0">
              <a:spcBef>
                <a:spcPct val="20000"/>
              </a:spcBef>
              <a:buClr>
                <a:schemeClr val="folHlink"/>
              </a:buClr>
              <a:buSzPct val="60000"/>
              <a:buFont typeface="Wingdings" pitchFamily="2" charset="2"/>
              <a:buNone/>
            </a:pPr>
            <a:endParaRPr lang="ru-RU" altLang="ru-RU" sz="1400">
              <a:latin typeface="Times New Roman" pitchFamily="18" charset="0"/>
            </a:endParaRPr>
          </a:p>
          <a:p>
            <a:pPr algn="r"/>
            <a:r>
              <a:rPr lang="ru-RU" altLang="ru-RU" sz="1400">
                <a:latin typeface="Times New Roman" pitchFamily="18" charset="0"/>
              </a:rPr>
              <a:t>                                 Москва, 201</a:t>
            </a:r>
            <a:r>
              <a:rPr lang="en-US" altLang="ru-RU" sz="1400">
                <a:latin typeface="Times New Roman" pitchFamily="18" charset="0"/>
              </a:rPr>
              <a:t>4</a:t>
            </a:r>
            <a:r>
              <a:rPr lang="ru-RU" altLang="ru-RU" sz="1400">
                <a:latin typeface="Times New Roman" pitchFamily="18" charset="0"/>
              </a:rPr>
              <a:t> год</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ru-RU" altLang="ru-RU" sz="2800" b="1" smtClean="0">
                <a:solidFill>
                  <a:srgbClr val="000000"/>
                </a:solidFill>
                <a:latin typeface="Times New Roman" pitchFamily="18" charset="0"/>
                <a:ea typeface="Calibri" pitchFamily="34" charset="0"/>
                <a:cs typeface="Times New Roman" pitchFamily="18" charset="0"/>
              </a:rPr>
              <a:t>Статья 55. Общие требования к приему на обучение в организацию, осуществляющую образовательную деятельность</a:t>
            </a:r>
          </a:p>
        </p:txBody>
      </p:sp>
      <p:sp>
        <p:nvSpPr>
          <p:cNvPr id="12291" name="Rectangle 3"/>
          <p:cNvSpPr>
            <a:spLocks noGrp="1" noChangeArrowheads="1"/>
          </p:cNvSpPr>
          <p:nvPr>
            <p:ph type="body" idx="1"/>
          </p:nvPr>
        </p:nvSpPr>
        <p:spPr/>
        <p:txBody>
          <a:bodyPr/>
          <a:lstStyle/>
          <a:p>
            <a:pPr>
              <a:lnSpc>
                <a:spcPct val="80000"/>
              </a:lnSpc>
            </a:pPr>
            <a:r>
              <a:rPr lang="ru-RU" altLang="ru-RU" sz="2000" smtClean="0"/>
              <a:t>3. Прием на обучение по основным общеобразовательным программам и образовательным программам среднего профессионального образования за счет бюджетных ассигнований федерального бюджета, бюджетов субъектов Российской Федерации и местных бюджетов проводится на общедоступной основе, если иное не предусмотрено настоящим Федеральным законом. </a:t>
            </a:r>
          </a:p>
          <a:p>
            <a:pPr>
              <a:lnSpc>
                <a:spcPct val="80000"/>
              </a:lnSpc>
              <a:buFont typeface="Wingdings" pitchFamily="2" charset="2"/>
              <a:buNone/>
            </a:pPr>
            <a:endParaRPr lang="ru-RU" altLang="ru-RU" sz="2000" smtClean="0"/>
          </a:p>
          <a:p>
            <a:pPr>
              <a:lnSpc>
                <a:spcPct val="80000"/>
              </a:lnSpc>
            </a:pPr>
            <a:r>
              <a:rPr lang="ru-RU" altLang="ru-RU" sz="2000" smtClean="0"/>
              <a:t>Дети с ограниченными возможностями здоровья принимаются на обучение </a:t>
            </a:r>
            <a:r>
              <a:rPr lang="ru-RU" altLang="ru-RU" sz="2000" b="1" smtClean="0"/>
              <a:t>по адаптированной основной общеобразовательной программе </a:t>
            </a:r>
            <a:r>
              <a:rPr lang="ru-RU" altLang="ru-RU" sz="2000" smtClean="0"/>
              <a:t>только с согласия родителей (законных представителей) и на основании рекомендаций психолого-медико-педагогической комиссии</a:t>
            </a:r>
            <a:r>
              <a:rPr lang="ru-RU" altLang="ru-RU" sz="240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ru-RU" altLang="ru-RU" sz="3200" b="1" smtClean="0">
                <a:solidFill>
                  <a:srgbClr val="000000"/>
                </a:solidFill>
                <a:latin typeface="Times New Roman" pitchFamily="18" charset="0"/>
                <a:ea typeface="Calibri" pitchFamily="34" charset="0"/>
                <a:cs typeface="Times New Roman" pitchFamily="18" charset="0"/>
              </a:rPr>
              <a:t>Статья 58. Промежуточная аттестация обучающихся</a:t>
            </a:r>
          </a:p>
        </p:txBody>
      </p:sp>
      <p:sp>
        <p:nvSpPr>
          <p:cNvPr id="13315" name="Rectangle 3"/>
          <p:cNvSpPr>
            <a:spLocks noGrp="1" noChangeArrowheads="1"/>
          </p:cNvSpPr>
          <p:nvPr>
            <p:ph type="body" idx="1"/>
          </p:nvPr>
        </p:nvSpPr>
        <p:spPr/>
        <p:txBody>
          <a:bodyPr/>
          <a:lstStyle/>
          <a:p>
            <a:pPr algn="just">
              <a:lnSpc>
                <a:spcPct val="80000"/>
              </a:lnSpc>
            </a:pPr>
            <a:r>
              <a:rPr lang="ru-RU" altLang="ru-RU" sz="2400" smtClean="0"/>
              <a:t>9. Обучающиеся в образовательной организации по образовательным программам начального общего, основного общего и среднего общего образования, не ликвидировавшие в установленные сроки академической задолженности с момента ее образования, по усмотрению их родителей (законных представителей) оставляются на повторное обучение, переводятся на обучение </a:t>
            </a:r>
            <a:r>
              <a:rPr lang="ru-RU" altLang="ru-RU" sz="2400" b="1" smtClean="0"/>
              <a:t>по адаптированным образовательным программам </a:t>
            </a:r>
            <a:r>
              <a:rPr lang="ru-RU" altLang="ru-RU" sz="2400" smtClean="0"/>
              <a:t>в соответствии с рекомендациями психолого-медико-педагогической комиссии либо на обучение по индивидуальному учебному плану.</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ru-RU" altLang="ru-RU" sz="2800" b="1" smtClean="0">
                <a:latin typeface="Times New Roman" pitchFamily="18" charset="0"/>
              </a:rPr>
              <a:t>Статья 60. Документы об образовании и (или) о квалификации. Документы об обучении</a:t>
            </a:r>
          </a:p>
        </p:txBody>
      </p:sp>
      <p:sp>
        <p:nvSpPr>
          <p:cNvPr id="14339" name="Rectangle 3"/>
          <p:cNvSpPr>
            <a:spLocks noGrp="1" noChangeArrowheads="1"/>
          </p:cNvSpPr>
          <p:nvPr>
            <p:ph type="body" idx="1"/>
          </p:nvPr>
        </p:nvSpPr>
        <p:spPr/>
        <p:txBody>
          <a:bodyPr/>
          <a:lstStyle/>
          <a:p>
            <a:pPr algn="just">
              <a:lnSpc>
                <a:spcPct val="90000"/>
              </a:lnSpc>
            </a:pPr>
            <a:r>
              <a:rPr lang="ru-RU" altLang="ru-RU" sz="2400" smtClean="0"/>
              <a:t>13. Лицам с ограниченными возможностями здоровья (с различными формами умственной отсталости), не имеющим основного общего и среднего общего образования и обучавшимся </a:t>
            </a:r>
            <a:r>
              <a:rPr lang="ru-RU" altLang="ru-RU" sz="2400" b="1" smtClean="0"/>
              <a:t>по адаптированным основным общеобразовательным программам</a:t>
            </a:r>
            <a:r>
              <a:rPr lang="ru-RU" altLang="ru-RU" sz="2400" smtClean="0"/>
              <a:t>, выдается свидетельство об обучении по образцу и в порядке, которые устанавливаются федеральным органом исполнительной власти, осуществляющим функции по выработке государственной политики и нормативно-правовому регулированию в сфере образования.</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ru-RU" altLang="ru-RU" sz="2800" b="1" smtClean="0">
                <a:latin typeface="Times New Roman" pitchFamily="18" charset="0"/>
              </a:rPr>
              <a:t>Статья 79. Организация получения образования обучающимися с ограниченными возможностями здоровья</a:t>
            </a:r>
          </a:p>
        </p:txBody>
      </p:sp>
      <p:sp>
        <p:nvSpPr>
          <p:cNvPr id="15363" name="Rectangle 3"/>
          <p:cNvSpPr>
            <a:spLocks noGrp="1" noChangeArrowheads="1"/>
          </p:cNvSpPr>
          <p:nvPr>
            <p:ph type="body" idx="1"/>
          </p:nvPr>
        </p:nvSpPr>
        <p:spPr/>
        <p:txBody>
          <a:bodyPr/>
          <a:lstStyle/>
          <a:p>
            <a:pPr algn="just">
              <a:lnSpc>
                <a:spcPct val="80000"/>
              </a:lnSpc>
            </a:pPr>
            <a:r>
              <a:rPr lang="ru-RU" altLang="ru-RU" sz="2000" smtClean="0"/>
              <a:t>1. Содержание образования и условия организации обучения и воспитания обучающихся с ограниченными возможностями здоровья определяются </a:t>
            </a:r>
            <a:r>
              <a:rPr lang="ru-RU" altLang="ru-RU" sz="2000" b="1" smtClean="0"/>
              <a:t>адаптированной образовательной программой</a:t>
            </a:r>
            <a:r>
              <a:rPr lang="ru-RU" altLang="ru-RU" sz="2000" smtClean="0"/>
              <a:t>, а для инвалидов также в соответствии с индивидуальной программой реабилитации инвалида.</a:t>
            </a:r>
          </a:p>
          <a:p>
            <a:pPr algn="just">
              <a:lnSpc>
                <a:spcPct val="80000"/>
              </a:lnSpc>
            </a:pPr>
            <a:r>
              <a:rPr lang="ru-RU" altLang="ru-RU" sz="2000" smtClean="0"/>
              <a:t>2. Общее образование обучающихся с ограниченными возможностями здоровья осуществляется в организациях, осуществляющих образовательную деятельность </a:t>
            </a:r>
            <a:r>
              <a:rPr lang="ru-RU" altLang="ru-RU" sz="2000" b="1" smtClean="0"/>
              <a:t>по адаптированным основным общеобразовательным программам</a:t>
            </a:r>
            <a:r>
              <a:rPr lang="ru-RU" altLang="ru-RU" sz="2000" smtClean="0"/>
              <a:t>. В таких организациях создаются специальные условия для получения образования указанными обучающимися.</a:t>
            </a:r>
          </a:p>
          <a:p>
            <a:pPr>
              <a:lnSpc>
                <a:spcPct val="80000"/>
              </a:lnSpc>
              <a:buFont typeface="Wingdings" pitchFamily="2" charset="2"/>
              <a:buNone/>
            </a:pPr>
            <a:endParaRPr lang="ru-RU" altLang="ru-RU" sz="2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p:txBody>
          <a:bodyPr/>
          <a:lstStyle/>
          <a:p>
            <a:r>
              <a:rPr lang="ru-RU" altLang="ru-RU" sz="2800" b="1" smtClean="0">
                <a:solidFill>
                  <a:srgbClr val="333399"/>
                </a:solidFill>
                <a:latin typeface="Times New Roman" pitchFamily="18" charset="0"/>
              </a:rPr>
              <a:t>Статья 79. Организация получения образования обучающимися с ограниченными возможностями здоровья</a:t>
            </a:r>
            <a:endParaRPr lang="ru-RU" smtClean="0"/>
          </a:p>
        </p:txBody>
      </p:sp>
      <p:sp>
        <p:nvSpPr>
          <p:cNvPr id="16387" name="Объект 2"/>
          <p:cNvSpPr>
            <a:spLocks noGrp="1"/>
          </p:cNvSpPr>
          <p:nvPr>
            <p:ph idx="1"/>
          </p:nvPr>
        </p:nvSpPr>
        <p:spPr/>
        <p:txBody>
          <a:bodyPr/>
          <a:lstStyle/>
          <a:p>
            <a:pPr algn="just">
              <a:lnSpc>
                <a:spcPct val="80000"/>
              </a:lnSpc>
              <a:buClr>
                <a:srgbClr val="3333CC"/>
              </a:buClr>
            </a:pPr>
            <a:r>
              <a:rPr lang="ru-RU" altLang="ru-RU" sz="2000" smtClean="0">
                <a:solidFill>
                  <a:srgbClr val="000000"/>
                </a:solidFill>
              </a:rPr>
              <a:t>5. Отдельные организации, осуществляющие образовательную деятельность </a:t>
            </a:r>
            <a:r>
              <a:rPr lang="ru-RU" altLang="ru-RU" sz="2000" b="1" smtClean="0">
                <a:solidFill>
                  <a:srgbClr val="000000"/>
                </a:solidFill>
              </a:rPr>
              <a:t>по адаптированным основным общеобразовательным программам</a:t>
            </a:r>
            <a:r>
              <a:rPr lang="ru-RU" altLang="ru-RU" sz="2000" smtClean="0">
                <a:solidFill>
                  <a:srgbClr val="000000"/>
                </a:solidFill>
              </a:rPr>
              <a:t>, создаются органами государственной власти субъектов Российской Федерации для глухих, слабослышащих, позднооглохших, слепых, слабовидящих, с тяжелыми нарушениями речи, с нарушениями опорно-двигательного аппарата, с задержкой психического развития, с умственной отсталостью, с расстройствами аутистического спектра, со сложными дефектами и других обучающихся с ограниченными возможностями здоровья.</a:t>
            </a:r>
          </a:p>
          <a:p>
            <a:pPr algn="just">
              <a:lnSpc>
                <a:spcPct val="80000"/>
              </a:lnSpc>
              <a:buClr>
                <a:srgbClr val="3333CC"/>
              </a:buClr>
            </a:pPr>
            <a:r>
              <a:rPr lang="ru-RU" altLang="ru-RU" sz="2000" smtClean="0">
                <a:solidFill>
                  <a:srgbClr val="000000"/>
                </a:solidFill>
              </a:rPr>
              <a:t>8. Профессиональное обучение и профессиональное образование обучающихся с ограниченными возможностями здоровья осуществляются на основе </a:t>
            </a:r>
            <a:r>
              <a:rPr lang="ru-RU" altLang="ru-RU" sz="2000" b="1" smtClean="0">
                <a:solidFill>
                  <a:srgbClr val="000000"/>
                </a:solidFill>
              </a:rPr>
              <a:t>образовательных программ, адаптированных при необходимости для обучения указанных обучающихся</a:t>
            </a:r>
            <a:r>
              <a:rPr lang="ru-RU" altLang="ru-RU" sz="2000" smtClean="0">
                <a:solidFill>
                  <a:srgbClr val="000000"/>
                </a:solidFill>
              </a:rPr>
              <a:t>.</a:t>
            </a:r>
          </a:p>
          <a:p>
            <a:endParaRPr lang="ru-RU"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ru-RU" altLang="ru-RU" sz="2800" b="1" smtClean="0">
                <a:latin typeface="Times New Roman" pitchFamily="18" charset="0"/>
              </a:rPr>
              <a:t>Статья 79. Организация получения образования обучающимися с ограниченными возможностями здоровья</a:t>
            </a:r>
          </a:p>
        </p:txBody>
      </p:sp>
      <p:sp>
        <p:nvSpPr>
          <p:cNvPr id="17411" name="Rectangle 3"/>
          <p:cNvSpPr>
            <a:spLocks noGrp="1" noChangeArrowheads="1"/>
          </p:cNvSpPr>
          <p:nvPr>
            <p:ph type="body" idx="4294967295"/>
          </p:nvPr>
        </p:nvSpPr>
        <p:spPr>
          <a:xfrm>
            <a:off x="1182688" y="1628775"/>
            <a:ext cx="7772400" cy="4503738"/>
          </a:xfrm>
        </p:spPr>
        <p:txBody>
          <a:bodyPr/>
          <a:lstStyle/>
          <a:p>
            <a:pPr eaLnBrk="1" hangingPunct="1">
              <a:lnSpc>
                <a:spcPct val="80000"/>
              </a:lnSpc>
            </a:pPr>
            <a:endParaRPr lang="ru-RU" altLang="ru-RU" sz="2000" smtClean="0">
              <a:latin typeface="Times New Roman" pitchFamily="18" charset="0"/>
            </a:endParaRPr>
          </a:p>
          <a:p>
            <a:pPr eaLnBrk="1" hangingPunct="1">
              <a:lnSpc>
                <a:spcPct val="80000"/>
              </a:lnSpc>
            </a:pPr>
            <a:r>
              <a:rPr lang="ru-RU" altLang="ru-RU" sz="2000" smtClean="0">
                <a:latin typeface="Times New Roman" pitchFamily="18" charset="0"/>
              </a:rPr>
              <a:t>3. 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 воспитания и развития таких обучающихся, </a:t>
            </a:r>
            <a:r>
              <a:rPr lang="ru-RU" altLang="ru-RU" sz="2000" b="1" smtClean="0">
                <a:latin typeface="Times New Roman" pitchFamily="18" charset="0"/>
              </a:rPr>
              <a:t>включающие в себя использование специальных образовательных программ и методов обучения и воспитания, специальных учебников, учебных пособий и дидактических материалов, специальных технических средств обучения коллективного и индивидуального пользования, предоставление услуг </a:t>
            </a:r>
            <a:r>
              <a:rPr lang="ru-RU" altLang="ru-RU" sz="1800" b="1" smtClean="0">
                <a:latin typeface="Times New Roman" pitchFamily="18" charset="0"/>
              </a:rPr>
              <a:t>ассистента</a:t>
            </a:r>
            <a:r>
              <a:rPr lang="ru-RU" altLang="ru-RU" sz="2000" b="1" smtClean="0">
                <a:latin typeface="Times New Roman" pitchFamily="18" charset="0"/>
              </a:rPr>
              <a:t> (помощника), оказывающего обучающимся необходимую техническую помощь, проведение групповых и индивидуальных коррекционных занятий, обеспечение доступа в здания организаций, осуществляющих образовательную деятельность, и другие</a:t>
            </a:r>
            <a:r>
              <a:rPr lang="ru-RU" altLang="ru-RU" sz="2000" smtClean="0">
                <a:latin typeface="Times New Roman" pitchFamily="18" charset="0"/>
              </a:rPr>
              <a:t> условия, без которых невозможно или затруднено освоение образовательных программ обучающимися с ограниченными возможностями здоровья.</a:t>
            </a:r>
          </a:p>
          <a:p>
            <a:pPr eaLnBrk="1" hangingPunct="1">
              <a:lnSpc>
                <a:spcPct val="80000"/>
              </a:lnSpc>
            </a:pPr>
            <a:endParaRPr lang="ru-RU" altLang="ru-RU" sz="2000" smtClean="0">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58888" y="214313"/>
            <a:ext cx="7685087" cy="1343025"/>
          </a:xfrm>
        </p:spPr>
        <p:txBody>
          <a:bodyPr/>
          <a:lstStyle/>
          <a:p>
            <a:pPr eaLnBrk="1" hangingPunct="1"/>
            <a:r>
              <a:rPr lang="ru-RU" altLang="ru-RU" sz="2400" b="1" smtClean="0">
                <a:latin typeface="Times New Roman" pitchFamily="18" charset="0"/>
              </a:rPr>
              <a:t>Статья 79. Организация получения образования обучающимися с ограниченными возможностями здоровья</a:t>
            </a:r>
          </a:p>
        </p:txBody>
      </p:sp>
      <p:sp>
        <p:nvSpPr>
          <p:cNvPr id="18435" name="Rectangle 3"/>
          <p:cNvSpPr>
            <a:spLocks noGrp="1" noChangeArrowheads="1"/>
          </p:cNvSpPr>
          <p:nvPr>
            <p:ph type="body" idx="1"/>
          </p:nvPr>
        </p:nvSpPr>
        <p:spPr>
          <a:xfrm>
            <a:off x="1182688" y="1484313"/>
            <a:ext cx="7772400" cy="4968875"/>
          </a:xfrm>
        </p:spPr>
        <p:txBody>
          <a:bodyPr/>
          <a:lstStyle/>
          <a:p>
            <a:pPr eaLnBrk="1" hangingPunct="1">
              <a:lnSpc>
                <a:spcPct val="80000"/>
              </a:lnSpc>
            </a:pPr>
            <a:endParaRPr lang="ru-RU" altLang="ru-RU" sz="2000" smtClean="0">
              <a:latin typeface="Times New Roman" pitchFamily="18" charset="0"/>
            </a:endParaRPr>
          </a:p>
          <a:p>
            <a:pPr algn="just" eaLnBrk="1" hangingPunct="1">
              <a:lnSpc>
                <a:spcPct val="80000"/>
              </a:lnSpc>
            </a:pPr>
            <a:r>
              <a:rPr lang="ru-RU" altLang="ru-RU" sz="2400" smtClean="0">
                <a:latin typeface="Times New Roman" pitchFamily="18" charset="0"/>
              </a:rPr>
              <a:t>11. При получении образования обучающимся с ограниченными возможностями здоровья предоставляются бесплатно специальные учебники и учебные пособия, иная учебная </a:t>
            </a:r>
            <a:r>
              <a:rPr lang="ru-RU" altLang="ru-RU" sz="2400" b="1" smtClean="0">
                <a:latin typeface="Times New Roman" pitchFamily="18" charset="0"/>
              </a:rPr>
              <a:t>литература, а также услуги сурдопереводчиков и тифлосурдопереводчиков</a:t>
            </a:r>
            <a:r>
              <a:rPr lang="ru-RU" altLang="ru-RU" sz="2400" smtClean="0">
                <a:latin typeface="Times New Roman" pitchFamily="18" charset="0"/>
              </a:rPr>
              <a:t>. Указанная мера социальной поддержки является расходным обязательством субъекта Российской Федерации в отношении таких обучающихся, за исключением обучающихся за счет бюджетных ассигнований федерального бюджета. Для инвалидов, обучающихся за счет бюджетных ассигнований федерального бюджета, обеспечение этих мер социальной поддержки является расходным обязательством Российской Федерации.</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ru-RU" altLang="ru-RU" sz="2800" b="1" smtClean="0">
                <a:latin typeface="Times New Roman" pitchFamily="18" charset="0"/>
              </a:rPr>
              <a:t>Статья 79. Организация получения образования обучающимися с ограниченными возможностями здоровья</a:t>
            </a:r>
          </a:p>
        </p:txBody>
      </p:sp>
      <p:sp>
        <p:nvSpPr>
          <p:cNvPr id="19459" name="Rectangle 3"/>
          <p:cNvSpPr>
            <a:spLocks noGrp="1" noChangeArrowheads="1"/>
          </p:cNvSpPr>
          <p:nvPr>
            <p:ph type="body" idx="1"/>
          </p:nvPr>
        </p:nvSpPr>
        <p:spPr/>
        <p:txBody>
          <a:bodyPr/>
          <a:lstStyle/>
          <a:p>
            <a:pPr algn="just" eaLnBrk="1" hangingPunct="1">
              <a:lnSpc>
                <a:spcPct val="90000"/>
              </a:lnSpc>
            </a:pPr>
            <a:r>
              <a:rPr lang="ru-RU" altLang="ru-RU" sz="2400" smtClean="0">
                <a:latin typeface="Times New Roman" pitchFamily="18" charset="0"/>
              </a:rPr>
              <a:t>12. Государство в лице уполномоченных им органов государственной власти Российской Федерации и органов государственной власти субъектов Российской Федерации </a:t>
            </a:r>
            <a:r>
              <a:rPr lang="ru-RU" altLang="ru-RU" sz="2400" b="1" smtClean="0">
                <a:latin typeface="Times New Roman" pitchFamily="18" charset="0"/>
              </a:rPr>
              <a:t>обеспечивает подготовку педагогических работников, владеющих специальными педагогическими подходами и методами обучения и воспитания обучающихся с ограниченными возможностями здоровья</a:t>
            </a:r>
            <a:r>
              <a:rPr lang="ru-RU" altLang="ru-RU" sz="2400" smtClean="0">
                <a:latin typeface="Times New Roman" pitchFamily="18" charset="0"/>
              </a:rPr>
              <a:t>, и содействует привлечению таких работников в организации, осуществляющие образовательную деятельность.</a:t>
            </a:r>
          </a:p>
          <a:p>
            <a:pPr>
              <a:lnSpc>
                <a:spcPct val="90000"/>
              </a:lnSpc>
            </a:pPr>
            <a:endParaRPr lang="ru-RU" altLang="ru-RU"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ru-RU" altLang="ru-RU" smtClean="0"/>
              <a:t>Комментарии к ФЗ №273</a:t>
            </a:r>
          </a:p>
        </p:txBody>
      </p:sp>
      <p:sp>
        <p:nvSpPr>
          <p:cNvPr id="21507" name="Rectangle 3"/>
          <p:cNvSpPr>
            <a:spLocks noGrp="1" noChangeArrowheads="1"/>
          </p:cNvSpPr>
          <p:nvPr>
            <p:ph type="body" idx="1"/>
          </p:nvPr>
        </p:nvSpPr>
        <p:spPr/>
        <p:txBody>
          <a:bodyPr/>
          <a:lstStyle/>
          <a:p>
            <a:pPr algn="just">
              <a:lnSpc>
                <a:spcPct val="90000"/>
              </a:lnSpc>
            </a:pPr>
            <a:r>
              <a:rPr lang="ru-RU" altLang="ru-RU" sz="2800" b="1" i="1" smtClean="0"/>
              <a:t>Адаптированная основная образовательная программа</a:t>
            </a:r>
            <a:r>
              <a:rPr lang="ru-RU" altLang="ru-RU" sz="2800" b="1" smtClean="0"/>
              <a:t> -</a:t>
            </a:r>
            <a:r>
              <a:rPr lang="ru-RU" altLang="ru-RU" sz="2800" smtClean="0"/>
              <a:t> образовательная программа, адаптированная для обучения определенных категорий лиц с ограниченными возможностями здоровья, в том числе с инвалидностью, т.е.      образовательная программа специальных (коррекционных) образовательных учреждений </a:t>
            </a:r>
            <a:r>
              <a:rPr lang="en-US" altLang="ru-RU" sz="2800" smtClean="0"/>
              <a:t>I</a:t>
            </a:r>
            <a:r>
              <a:rPr lang="ru-RU" altLang="ru-RU" sz="2800" smtClean="0"/>
              <a:t>-</a:t>
            </a:r>
            <a:r>
              <a:rPr lang="en-US" altLang="ru-RU" sz="2800" smtClean="0"/>
              <a:t>VIII</a:t>
            </a:r>
            <a:r>
              <a:rPr lang="ru-RU" altLang="ru-RU" sz="2800" smtClean="0"/>
              <a:t> видов (ФЗ, ст.2, п.п. 28).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ru-RU" altLang="ru-RU" smtClean="0"/>
              <a:t>Комментарии к ФЗ №273</a:t>
            </a:r>
          </a:p>
        </p:txBody>
      </p:sp>
      <p:sp>
        <p:nvSpPr>
          <p:cNvPr id="22531" name="Rectangle 3"/>
          <p:cNvSpPr>
            <a:spLocks noGrp="1" noChangeArrowheads="1"/>
          </p:cNvSpPr>
          <p:nvPr>
            <p:ph type="body" idx="1"/>
          </p:nvPr>
        </p:nvSpPr>
        <p:spPr/>
        <p:txBody>
          <a:bodyPr/>
          <a:lstStyle/>
          <a:p>
            <a:pPr algn="just">
              <a:lnSpc>
                <a:spcPct val="80000"/>
              </a:lnSpc>
            </a:pPr>
            <a:r>
              <a:rPr lang="ru-RU" altLang="ru-RU" sz="1800" b="1" i="1" smtClean="0"/>
              <a:t>Адаптированная образовательная программа</a:t>
            </a:r>
            <a:r>
              <a:rPr lang="ru-RU" altLang="ru-RU" sz="1800" b="1" smtClean="0"/>
              <a:t> </a:t>
            </a:r>
            <a:r>
              <a:rPr lang="ru-RU" altLang="ru-RU" sz="1800" smtClean="0"/>
              <a:t>– это образовательная программа, адаптированная для обучения ребенка с ОВЗ (в том числе с инвалидностью),</a:t>
            </a:r>
            <a:r>
              <a:rPr lang="ru-RU" altLang="ru-RU" sz="1800" b="1" smtClean="0"/>
              <a:t> </a:t>
            </a:r>
            <a:r>
              <a:rPr lang="ru-RU" altLang="ru-RU" sz="1800" smtClean="0"/>
              <a:t>разрабатывается на базе основной общеобразовательной программы, с учетом адаптированной основной образовательной программы и в соответствии с  психофизическими особенностями и особыми образовательными потребностями категории лиц с ОВЗ, к которой относится ребенок (например, лиц с нарушениями зрения – слепых, слабовидящих; лиц с нарушением слуха – глухих, слабослышащих и т.д.). При этом адаптированию и модификации подлежат программы учебных предметов; учебники и рабочие тетради; электронные средства и формы организации обучения; формы организации учебного процесса; способы учебной работы  с учащимися, имеющими особые образовательные потребности (способы организации коллективной учебной деятельности, способы коммуникации, способы предъявления и выполнения заданий, способы работы с текстовыми материалами, формы и способы контроля и оценки знаний, компетенций и мн. др.).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ru-RU" altLang="ru-RU" sz="2400" smtClean="0">
                <a:latin typeface="Times New Roman" pitchFamily="18" charset="0"/>
              </a:rPr>
              <a:t/>
            </a:r>
            <a:br>
              <a:rPr lang="ru-RU" altLang="ru-RU" sz="2400" smtClean="0">
                <a:latin typeface="Times New Roman" pitchFamily="18" charset="0"/>
              </a:rPr>
            </a:br>
            <a:r>
              <a:rPr lang="ru-RU" altLang="ru-RU" sz="2400" smtClean="0">
                <a:latin typeface="Times New Roman" pitchFamily="18" charset="0"/>
              </a:rPr>
              <a:t> </a:t>
            </a:r>
            <a:r>
              <a:rPr lang="ru-RU" altLang="ru-RU" sz="2400" b="1" u="sng" smtClean="0">
                <a:latin typeface="Times New Roman" pitchFamily="18" charset="0"/>
              </a:rPr>
              <a:t>Федеральный закон от 3 мая 2012 г. № 46-ФЗ</a:t>
            </a:r>
            <a:br>
              <a:rPr lang="ru-RU" altLang="ru-RU" sz="2400" b="1" u="sng" smtClean="0">
                <a:latin typeface="Times New Roman" pitchFamily="18" charset="0"/>
              </a:rPr>
            </a:br>
            <a:r>
              <a:rPr lang="ru-RU" altLang="ru-RU" sz="2400" b="1" u="sng" smtClean="0">
                <a:solidFill>
                  <a:srgbClr val="000000"/>
                </a:solidFill>
                <a:latin typeface="Times New Roman" pitchFamily="18" charset="0"/>
              </a:rPr>
              <a:t>«О ратификации Конвенции о правах инвалидов»</a:t>
            </a:r>
            <a:br>
              <a:rPr lang="ru-RU" altLang="ru-RU" sz="2400" b="1" u="sng" smtClean="0">
                <a:solidFill>
                  <a:srgbClr val="000000"/>
                </a:solidFill>
                <a:latin typeface="Times New Roman" pitchFamily="18" charset="0"/>
              </a:rPr>
            </a:br>
            <a:endParaRPr lang="ru-RU" altLang="ru-RU" sz="2400" b="1" u="sng" smtClean="0">
              <a:solidFill>
                <a:srgbClr val="000000"/>
              </a:solidFill>
              <a:latin typeface="Times New Roman" pitchFamily="18" charset="0"/>
            </a:endParaRPr>
          </a:p>
        </p:txBody>
      </p:sp>
      <p:sp>
        <p:nvSpPr>
          <p:cNvPr id="4099"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ru-RU" altLang="ru-RU" sz="2000" b="1" i="1" dirty="0" smtClean="0"/>
              <a:t>В соответствии с Конвенцией, образование должно быть направлено на:</a:t>
            </a:r>
            <a:endParaRPr lang="ru-RU" altLang="ru-RU" sz="2000" i="1" dirty="0" smtClean="0"/>
          </a:p>
          <a:p>
            <a:pPr eaLnBrk="1" hangingPunct="1">
              <a:lnSpc>
                <a:spcPct val="80000"/>
              </a:lnSpc>
              <a:defRPr/>
            </a:pPr>
            <a:r>
              <a:rPr lang="ru-RU" altLang="ru-RU" sz="2000" dirty="0" smtClean="0"/>
              <a:t>развитие умственных и физических способностей в самом полном объеме;</a:t>
            </a:r>
          </a:p>
          <a:p>
            <a:pPr eaLnBrk="1" hangingPunct="1">
              <a:lnSpc>
                <a:spcPct val="80000"/>
              </a:lnSpc>
              <a:defRPr/>
            </a:pPr>
            <a:r>
              <a:rPr lang="ru-RU" altLang="ru-RU" sz="2000" dirty="0" smtClean="0"/>
              <a:t>доступ инвалидов к образованию в местах своего непосредственного проживания, при котором обеспечивается разумное удовлетворение потребностей лица;</a:t>
            </a:r>
          </a:p>
          <a:p>
            <a:pPr eaLnBrk="1" hangingPunct="1">
              <a:lnSpc>
                <a:spcPct val="80000"/>
              </a:lnSpc>
              <a:defRPr/>
            </a:pPr>
            <a:r>
              <a:rPr lang="ru-RU" altLang="ru-RU" sz="2000" dirty="0" smtClean="0"/>
              <a:t>предоставление эффективных </a:t>
            </a:r>
            <a:r>
              <a:rPr lang="ru-RU" altLang="ru-RU" sz="2000" b="1" i="1" dirty="0" smtClean="0"/>
              <a:t>мер индивидуальной поддержки в общей системе образования, облегчающих процесс обучения;</a:t>
            </a:r>
          </a:p>
          <a:p>
            <a:pPr marL="0" indent="0" eaLnBrk="1" hangingPunct="1">
              <a:lnSpc>
                <a:spcPct val="80000"/>
              </a:lnSpc>
              <a:buFont typeface="Wingdings" pitchFamily="2" charset="2"/>
              <a:buNone/>
              <a:defRPr/>
            </a:pPr>
            <a:r>
              <a:rPr lang="ru-RU" altLang="ru-RU" sz="2000" dirty="0" smtClean="0">
                <a:latin typeface="Arial" charset="0"/>
              </a:rPr>
              <a:t>Статья 24. ….государство обязано обеспечить равный доступ для всех детей с инвалидностью к образованию, и это должно происходить путем обеспечения </a:t>
            </a:r>
            <a:r>
              <a:rPr lang="ru-RU" altLang="ru-RU" sz="2000" dirty="0" err="1" smtClean="0">
                <a:latin typeface="Arial" charset="0"/>
              </a:rPr>
              <a:t>инклюзивности</a:t>
            </a:r>
            <a:r>
              <a:rPr lang="ru-RU" altLang="ru-RU" sz="2000" dirty="0" smtClean="0">
                <a:latin typeface="Arial" charset="0"/>
              </a:rPr>
              <a:t> системы образования.</a:t>
            </a:r>
            <a:endParaRPr lang="ru-RU" altLang="ru-RU" sz="2000" dirty="0" smtClean="0"/>
          </a:p>
          <a:p>
            <a:pPr marL="0" indent="0" eaLnBrk="1" hangingPunct="1">
              <a:lnSpc>
                <a:spcPct val="80000"/>
              </a:lnSpc>
              <a:buFont typeface="Wingdings" pitchFamily="2" charset="2"/>
              <a:buNone/>
              <a:defRPr/>
            </a:pPr>
            <a:endParaRPr lang="ru-RU" altLang="ru-RU"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ru-RU" altLang="ru-RU" sz="2800" smtClean="0"/>
              <a:t/>
            </a:r>
            <a:br>
              <a:rPr lang="ru-RU" altLang="ru-RU" sz="2800" smtClean="0"/>
            </a:br>
            <a:r>
              <a:rPr lang="ru-RU" altLang="ru-RU" sz="2800" smtClean="0"/>
              <a:t/>
            </a:r>
            <a:br>
              <a:rPr lang="ru-RU" altLang="ru-RU" sz="2800" smtClean="0"/>
            </a:br>
            <a:r>
              <a:rPr lang="ru-RU" altLang="ru-RU" sz="2800" smtClean="0"/>
              <a:t/>
            </a:r>
            <a:br>
              <a:rPr lang="ru-RU" altLang="ru-RU" sz="2800" smtClean="0"/>
            </a:br>
            <a:r>
              <a:rPr lang="ru-RU" altLang="ru-RU" sz="2800" smtClean="0"/>
              <a:t/>
            </a:r>
            <a:br>
              <a:rPr lang="ru-RU" altLang="ru-RU" sz="2800" smtClean="0"/>
            </a:br>
            <a:r>
              <a:rPr lang="ru-RU" altLang="ru-RU" sz="2800" smtClean="0"/>
              <a:t/>
            </a:r>
            <a:br>
              <a:rPr lang="ru-RU" altLang="ru-RU" sz="2800" smtClean="0"/>
            </a:br>
            <a:r>
              <a:rPr lang="ru-RU" altLang="ru-RU" sz="2800" smtClean="0"/>
              <a:t/>
            </a:r>
            <a:br>
              <a:rPr lang="ru-RU" altLang="ru-RU" sz="2800" smtClean="0"/>
            </a:br>
            <a:r>
              <a:rPr lang="ru-RU" altLang="ru-RU" sz="4000" smtClean="0"/>
              <a:t/>
            </a:r>
            <a:br>
              <a:rPr lang="ru-RU" altLang="ru-RU" sz="4000" smtClean="0"/>
            </a:br>
            <a:endParaRPr lang="ru-RU" altLang="ru-RU" sz="4000" smtClean="0"/>
          </a:p>
        </p:txBody>
      </p:sp>
      <p:sp>
        <p:nvSpPr>
          <p:cNvPr id="23555" name="Rectangle 3"/>
          <p:cNvSpPr>
            <a:spLocks noGrp="1" noChangeArrowheads="1"/>
          </p:cNvSpPr>
          <p:nvPr>
            <p:ph type="body" idx="1"/>
          </p:nvPr>
        </p:nvSpPr>
        <p:spPr>
          <a:xfrm>
            <a:off x="684213" y="2017713"/>
            <a:ext cx="8270875" cy="4003675"/>
          </a:xfrm>
        </p:spPr>
        <p:txBody>
          <a:bodyPr/>
          <a:lstStyle/>
          <a:p>
            <a:pPr eaLnBrk="1" hangingPunct="1">
              <a:lnSpc>
                <a:spcPct val="80000"/>
              </a:lnSpc>
              <a:buFont typeface="Wingdings" pitchFamily="2" charset="2"/>
              <a:buNone/>
            </a:pPr>
            <a:r>
              <a:rPr lang="ru-RU" altLang="ru-RU" sz="1200" smtClean="0"/>
              <a:t> </a:t>
            </a:r>
          </a:p>
          <a:p>
            <a:pPr eaLnBrk="1" hangingPunct="1">
              <a:lnSpc>
                <a:spcPct val="80000"/>
              </a:lnSpc>
            </a:pPr>
            <a:r>
              <a:rPr lang="ru-RU" altLang="ru-RU" sz="2000" smtClean="0">
                <a:latin typeface="Times New Roman" pitchFamily="18" charset="0"/>
              </a:rPr>
              <a:t>1. Реализацию индивидуальной программы реабилитации инвалида (ребенка-инвалида) осуществляют организации независимо от их организационно-правовых форм и форм собственности, учреждения государственной службы реабилитации инвалидов, негосударственные реабилитационные учреждения, образовательные учреждения.</a:t>
            </a:r>
          </a:p>
          <a:p>
            <a:pPr eaLnBrk="1" hangingPunct="1">
              <a:lnSpc>
                <a:spcPct val="80000"/>
              </a:lnSpc>
              <a:buFont typeface="Wingdings" pitchFamily="2" charset="2"/>
              <a:buNone/>
            </a:pPr>
            <a:r>
              <a:rPr lang="ru-RU" altLang="ru-RU" sz="2000" smtClean="0">
                <a:latin typeface="Times New Roman" pitchFamily="18" charset="0"/>
              </a:rPr>
              <a:t> 2. Координация мероприятий по реализации индивидуальной программы реабилитации инвалида (ребенка-инвалида) и оказание необходимого содействия инвалиду осуществляется органом социальной защиты населения.</a:t>
            </a:r>
          </a:p>
          <a:p>
            <a:pPr eaLnBrk="1" hangingPunct="1">
              <a:lnSpc>
                <a:spcPct val="80000"/>
              </a:lnSpc>
              <a:buFont typeface="Wingdings" pitchFamily="2" charset="2"/>
              <a:buNone/>
            </a:pPr>
            <a:r>
              <a:rPr lang="ru-RU" altLang="ru-RU" sz="2000" smtClean="0">
                <a:latin typeface="Times New Roman" pitchFamily="18" charset="0"/>
              </a:rPr>
              <a:t> 3. Оценка результатов проведения мероприятий медицинской, психолого-педагогической, социальной и профессиональной реабилитации осуществляется специалистами бюро (Федерального бюро, главного бюро) при очередном освидетельствовании инвалида</a:t>
            </a:r>
            <a:r>
              <a:rPr lang="ru-RU" altLang="ru-RU" sz="1800" smtClean="0">
                <a:latin typeface="Times New Roman" pitchFamily="18" charset="0"/>
              </a:rPr>
              <a:t>.</a:t>
            </a:r>
          </a:p>
        </p:txBody>
      </p:sp>
      <p:sp>
        <p:nvSpPr>
          <p:cNvPr id="23556" name="Rectangle 4"/>
          <p:cNvSpPr>
            <a:spLocks noChangeArrowheads="1"/>
          </p:cNvSpPr>
          <p:nvPr/>
        </p:nvSpPr>
        <p:spPr bwMode="auto">
          <a:xfrm>
            <a:off x="1476375" y="620713"/>
            <a:ext cx="6911975" cy="1187450"/>
          </a:xfrm>
          <a:prstGeom prst="rect">
            <a:avLst/>
          </a:prstGeom>
          <a:noFill/>
          <a:ln w="9525">
            <a:noFill/>
            <a:miter lim="800000"/>
            <a:headEnd/>
            <a:tailEnd/>
          </a:ln>
        </p:spPr>
        <p:txBody>
          <a:bodyPr>
            <a:spAutoFit/>
          </a:bodyPr>
          <a:lstStyle/>
          <a:p>
            <a:r>
              <a:rPr lang="ru-RU" altLang="ru-RU" sz="2400" b="1">
                <a:solidFill>
                  <a:schemeClr val="tx2"/>
                </a:solidFill>
              </a:rPr>
              <a:t>Порядок реализации индивидуальной программы реабилитации инвалида (ребенка-инвалида)</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ru-RU" altLang="ru-RU" sz="2400" b="1" smtClean="0">
                <a:latin typeface="Times New Roman" pitchFamily="18" charset="0"/>
              </a:rPr>
              <a:t>Положение о психолого-медико-педагогической комиссии Москва </a:t>
            </a:r>
            <a:br>
              <a:rPr lang="ru-RU" altLang="ru-RU" sz="2400" b="1" smtClean="0">
                <a:latin typeface="Times New Roman" pitchFamily="18" charset="0"/>
              </a:rPr>
            </a:br>
            <a:r>
              <a:rPr lang="ru-RU" altLang="ru-RU" sz="2000" b="1" smtClean="0">
                <a:latin typeface="Times New Roman" pitchFamily="18" charset="0"/>
              </a:rPr>
              <a:t>(Утверждено Приказом Министерства образования и науки Российской Федерации от 20 сентября 2013 г. N 1082 г. )</a:t>
            </a:r>
          </a:p>
        </p:txBody>
      </p:sp>
      <p:sp>
        <p:nvSpPr>
          <p:cNvPr id="24579" name="Rectangle 3"/>
          <p:cNvSpPr>
            <a:spLocks noGrp="1" noChangeArrowheads="1"/>
          </p:cNvSpPr>
          <p:nvPr>
            <p:ph type="body" idx="1"/>
          </p:nvPr>
        </p:nvSpPr>
        <p:spPr/>
        <p:txBody>
          <a:bodyPr/>
          <a:lstStyle/>
          <a:p>
            <a:pPr algn="just" eaLnBrk="1" hangingPunct="1"/>
            <a:r>
              <a:rPr lang="ru-RU" altLang="ru-RU" sz="2400" smtClean="0"/>
              <a:t>2. Комиссия создается в целях своевременного выявления детей с особенностями в физическом и (или) психическом развитии и (или) отклонениями в поведении, проведения их комплексного психолого-медико-педагогического обследования и подготовки по результатам обследования рекомендаций по оказанию им психолого-медико-педагогической помощи и организации их обучения и воспитания, а также подтверждения, уточнения или изменения ранее данных рекомендаций.</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ru-RU" altLang="ru-RU" sz="3200" b="1" smtClean="0">
                <a:latin typeface="Times New Roman" pitchFamily="18" charset="0"/>
              </a:rPr>
              <a:t>II. Основные направления деятельности и права комиссии</a:t>
            </a:r>
          </a:p>
        </p:txBody>
      </p:sp>
      <p:sp>
        <p:nvSpPr>
          <p:cNvPr id="25603" name="Rectangle 3"/>
          <p:cNvSpPr>
            <a:spLocks noGrp="1" noChangeArrowheads="1"/>
          </p:cNvSpPr>
          <p:nvPr>
            <p:ph type="body" idx="1"/>
          </p:nvPr>
        </p:nvSpPr>
        <p:spPr>
          <a:xfrm>
            <a:off x="611188" y="2060575"/>
            <a:ext cx="7772400" cy="4114800"/>
          </a:xfrm>
        </p:spPr>
        <p:txBody>
          <a:bodyPr/>
          <a:lstStyle/>
          <a:p>
            <a:pPr algn="just" eaLnBrk="1" hangingPunct="1">
              <a:lnSpc>
                <a:spcPct val="80000"/>
              </a:lnSpc>
            </a:pPr>
            <a:r>
              <a:rPr lang="ru-RU" altLang="ru-RU" sz="1800" smtClean="0"/>
              <a:t>а) проведение </a:t>
            </a:r>
            <a:r>
              <a:rPr lang="ru-RU" altLang="ru-RU" sz="1800" b="1" smtClean="0"/>
              <a:t>обследования</a:t>
            </a:r>
            <a:r>
              <a:rPr lang="ru-RU" altLang="ru-RU" sz="1800" smtClean="0"/>
              <a:t> детей в возрасте от 0 до 18 лет в целях своевременного выявления особенностей в физическом и (или) психическом развитии и (или) отклонений в поведении детей;</a:t>
            </a:r>
          </a:p>
          <a:p>
            <a:pPr algn="just" eaLnBrk="1" hangingPunct="1">
              <a:lnSpc>
                <a:spcPct val="80000"/>
              </a:lnSpc>
            </a:pPr>
            <a:r>
              <a:rPr lang="ru-RU" altLang="ru-RU" sz="1800" smtClean="0"/>
              <a:t>б) </a:t>
            </a:r>
            <a:r>
              <a:rPr lang="ru-RU" altLang="ru-RU" sz="1800" b="1" smtClean="0"/>
              <a:t>подготовка</a:t>
            </a:r>
            <a:r>
              <a:rPr lang="ru-RU" altLang="ru-RU" sz="1800" smtClean="0"/>
              <a:t> по результатам обследования </a:t>
            </a:r>
            <a:r>
              <a:rPr lang="ru-RU" altLang="ru-RU" sz="1800" b="1" smtClean="0"/>
              <a:t>рекомендаций</a:t>
            </a:r>
            <a:r>
              <a:rPr lang="ru-RU" altLang="ru-RU" sz="1800" smtClean="0"/>
              <a:t> по оказанию детям психолого-медико-педагогической помощи и организации их обучения и воспитания, подтверждение, уточнение или изменение ранее данных комиссией рекомендаций;</a:t>
            </a:r>
          </a:p>
          <a:p>
            <a:pPr algn="just" eaLnBrk="1" hangingPunct="1">
              <a:lnSpc>
                <a:spcPct val="80000"/>
              </a:lnSpc>
            </a:pPr>
            <a:r>
              <a:rPr lang="ru-RU" altLang="ru-RU" sz="1800" smtClean="0"/>
              <a:t>в) оказание консультативной помощи родителям (законным представителям) детей, работникам образовательных организаций, организаций, осуществляющих социальное обслуживание, медицинских организаций, других организаций по вопросам воспитания, обучения и коррекции нарушений развития детей с ограниченными возможностями здоровья и (или) девиантным (общественно опасным) поведением;</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r>
              <a:rPr lang="ru-RU" sz="3200" smtClean="0"/>
              <a:t>II. Основные направления деятельности и права комиссии</a:t>
            </a:r>
          </a:p>
        </p:txBody>
      </p:sp>
      <p:sp>
        <p:nvSpPr>
          <p:cNvPr id="26627" name="Объект 2"/>
          <p:cNvSpPr>
            <a:spLocks noGrp="1"/>
          </p:cNvSpPr>
          <p:nvPr>
            <p:ph idx="1"/>
          </p:nvPr>
        </p:nvSpPr>
        <p:spPr/>
        <p:txBody>
          <a:bodyPr/>
          <a:lstStyle/>
          <a:p>
            <a:r>
              <a:rPr lang="ru-RU" sz="2000" smtClean="0"/>
              <a:t>г) оказание федеральным учреждениям медико-социальной экспертизы содействия в разработке индивидуальной программы реабилитации ребенка-инвалида;</a:t>
            </a:r>
          </a:p>
          <a:p>
            <a:r>
              <a:rPr lang="ru-RU" sz="2000" smtClean="0"/>
              <a:t>д) осуществление учета данных о детях с ограниченными возможностями здоровья и (или) девиантным (общественно опасным) поведением, проживающих на территории деятельности комиссии;</a:t>
            </a:r>
          </a:p>
          <a:p>
            <a:r>
              <a:rPr lang="ru-RU" sz="2000" smtClean="0"/>
              <a:t>е) участие в организации информационно-просветительской работы с населением в области предупреждения и коррекции недостатков в физическом и (или) психическом развитии и (или) отклонений в поведении детей.</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ru-RU" altLang="ru-RU" sz="3600" b="1" smtClean="0"/>
              <a:t>Основание для изменения ИПР </a:t>
            </a:r>
            <a:br>
              <a:rPr lang="ru-RU" altLang="ru-RU" sz="3600" b="1" smtClean="0"/>
            </a:br>
            <a:r>
              <a:rPr lang="ru-RU" altLang="ru-RU" sz="3600" b="1" smtClean="0"/>
              <a:t>по условиям образования</a:t>
            </a:r>
          </a:p>
        </p:txBody>
      </p:sp>
      <p:sp>
        <p:nvSpPr>
          <p:cNvPr id="27651" name="Rectangle 3"/>
          <p:cNvSpPr>
            <a:spLocks noGrp="1" noChangeArrowheads="1"/>
          </p:cNvSpPr>
          <p:nvPr>
            <p:ph type="body" idx="1"/>
          </p:nvPr>
        </p:nvSpPr>
        <p:spPr/>
        <p:txBody>
          <a:bodyPr/>
          <a:lstStyle/>
          <a:p>
            <a:pPr algn="just" eaLnBrk="1" hangingPunct="1">
              <a:lnSpc>
                <a:spcPct val="90000"/>
              </a:lnSpc>
            </a:pPr>
            <a:r>
              <a:rPr lang="ru-RU" altLang="ru-RU" sz="2800" smtClean="0"/>
              <a:t>Единственным специализированным</a:t>
            </a:r>
          </a:p>
          <a:p>
            <a:pPr algn="just" eaLnBrk="1" hangingPunct="1">
              <a:lnSpc>
                <a:spcPct val="90000"/>
              </a:lnSpc>
              <a:buFont typeface="Wingdings" pitchFamily="2" charset="2"/>
              <a:buNone/>
            </a:pPr>
            <a:r>
              <a:rPr lang="ru-RU" altLang="ru-RU" sz="2800" smtClean="0"/>
              <a:t>   органом, который правомочен давать рекомендации по условиям образования детей с особенностями развития, является ПМПК, которая определяет их, </a:t>
            </a:r>
            <a:r>
              <a:rPr lang="ru-RU" altLang="ru-RU" sz="2800" b="1" smtClean="0"/>
              <a:t>исходя из образовательных возможностей и потребностей ребенка.</a:t>
            </a:r>
            <a:r>
              <a:rPr lang="ru-RU" altLang="ru-RU" sz="2800" smtClean="0"/>
              <a:t> </a:t>
            </a:r>
          </a:p>
          <a:p>
            <a:pPr algn="just" eaLnBrk="1" hangingPunct="1">
              <a:lnSpc>
                <a:spcPct val="90000"/>
              </a:lnSpc>
              <a:buFont typeface="Wingdings" pitchFamily="2" charset="2"/>
              <a:buNone/>
            </a:pPr>
            <a:r>
              <a:rPr lang="ru-RU" altLang="ru-RU" sz="2800" smtClean="0"/>
              <a:t>   Заключение ПМПК является основанием для изменения ИПР по условиям образования</a:t>
            </a:r>
          </a:p>
          <a:p>
            <a:pPr eaLnBrk="1" hangingPunct="1">
              <a:lnSpc>
                <a:spcPct val="90000"/>
              </a:lnSpc>
            </a:pPr>
            <a:endParaRPr lang="ru-RU" altLang="ru-RU"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ru-RU" altLang="ru-RU" sz="3200" b="1" smtClean="0"/>
              <a:t>Направления реализации ИПР в образовательном учреждении</a:t>
            </a:r>
          </a:p>
        </p:txBody>
      </p:sp>
      <p:sp>
        <p:nvSpPr>
          <p:cNvPr id="28675" name="Rectangle 3"/>
          <p:cNvSpPr>
            <a:spLocks noGrp="1" noChangeArrowheads="1"/>
          </p:cNvSpPr>
          <p:nvPr>
            <p:ph type="body" idx="1"/>
          </p:nvPr>
        </p:nvSpPr>
        <p:spPr/>
        <p:txBody>
          <a:bodyPr/>
          <a:lstStyle/>
          <a:p>
            <a:pPr eaLnBrk="1" hangingPunct="1">
              <a:lnSpc>
                <a:spcPct val="90000"/>
              </a:lnSpc>
            </a:pPr>
            <a:r>
              <a:rPr lang="ru-RU" altLang="ru-RU" sz="2800" smtClean="0"/>
              <a:t>Организация постоянного сопровождения в процессе обучения специальным помощником (ребенок может нуждаться как в постоянном сопровождении, так и в сопровождении на период адаптации)</a:t>
            </a:r>
          </a:p>
          <a:p>
            <a:pPr eaLnBrk="1" hangingPunct="1">
              <a:lnSpc>
                <a:spcPct val="90000"/>
              </a:lnSpc>
            </a:pPr>
            <a:r>
              <a:rPr lang="ru-RU" altLang="ru-RU" sz="2800" smtClean="0"/>
              <a:t>Психолого-педагогическое сопровождение образовательного процесса ребенка-инвалида</a:t>
            </a:r>
          </a:p>
          <a:p>
            <a:pPr eaLnBrk="1" hangingPunct="1">
              <a:lnSpc>
                <a:spcPct val="90000"/>
              </a:lnSpc>
            </a:pPr>
            <a:r>
              <a:rPr lang="ru-RU" altLang="ru-RU" sz="2800" smtClean="0"/>
              <a:t>Организация обучения ребенка-инвалида по индивидуальному учебному плану</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p:txBody>
          <a:bodyPr/>
          <a:lstStyle/>
          <a:p>
            <a:r>
              <a:rPr lang="ru-RU" sz="1600" b="1" smtClean="0"/>
              <a:t>Приказ Министерства образования и науки РФ от 30 августа 2013 г. N 1014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p>
        </p:txBody>
      </p:sp>
      <p:sp>
        <p:nvSpPr>
          <p:cNvPr id="29699" name="Объект 2"/>
          <p:cNvSpPr>
            <a:spLocks noGrp="1"/>
          </p:cNvSpPr>
          <p:nvPr>
            <p:ph idx="1"/>
          </p:nvPr>
        </p:nvSpPr>
        <p:spPr/>
        <p:txBody>
          <a:bodyPr/>
          <a:lstStyle/>
          <a:p>
            <a:pPr algn="just"/>
            <a:r>
              <a:rPr lang="ru-RU" sz="2000" smtClean="0"/>
              <a:t> 5. Образовательная организация  может  использовать  сетевую   форму реализации   образовательной   программы   дошкольного       образования, обеспечивающую возможность ее освоения воспитанниками  с   использованием ресурсов   нескольких   организаций,   осуществляющих     образовательную деятельность, а также при необходимости с использованием  ресурсов   иных организаций.  Использование  сетевой  формы  реализации   образовательных программ дошкольного образования осуществляется  на  основании   договора между указанными организациями.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ru-RU" sz="1600" b="1" smtClean="0"/>
              <a:t>Приказ Министерства образования и науки РФ от 30 августа 2013 г. N 1014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a:t>
            </a:r>
          </a:p>
        </p:txBody>
      </p:sp>
      <p:sp>
        <p:nvSpPr>
          <p:cNvPr id="30723" name="Rectangle 3"/>
          <p:cNvSpPr>
            <a:spLocks noGrp="1" noChangeArrowheads="1"/>
          </p:cNvSpPr>
          <p:nvPr>
            <p:ph type="body" idx="1"/>
          </p:nvPr>
        </p:nvSpPr>
        <p:spPr>
          <a:xfrm>
            <a:off x="1182688" y="2017713"/>
            <a:ext cx="7772400" cy="4651375"/>
          </a:xfrm>
        </p:spPr>
        <p:txBody>
          <a:bodyPr/>
          <a:lstStyle/>
          <a:p>
            <a:pPr algn="just">
              <a:lnSpc>
                <a:spcPct val="80000"/>
              </a:lnSpc>
            </a:pPr>
            <a:r>
              <a:rPr lang="ru-RU" sz="1800" smtClean="0"/>
              <a:t>Образовательная организация обеспечивает  получение   дошкольного образования, присмотр и уход за воспитанниками в возрасте </a:t>
            </a:r>
            <a:r>
              <a:rPr lang="ru-RU" sz="1800" b="1" smtClean="0"/>
              <a:t>от двух месяцев до прекращения образовательных отношений.</a:t>
            </a:r>
            <a:r>
              <a:rPr lang="ru-RU" sz="1800" smtClean="0"/>
              <a:t> </a:t>
            </a:r>
          </a:p>
          <a:p>
            <a:pPr algn="just">
              <a:lnSpc>
                <a:spcPct val="80000"/>
              </a:lnSpc>
            </a:pPr>
            <a:r>
              <a:rPr lang="ru-RU" sz="1800" smtClean="0"/>
              <a:t>Группы могут иметь общеразвивающую, компенсирующую, оздоровительную  или комбинированную направленность. </a:t>
            </a:r>
          </a:p>
          <a:p>
            <a:pPr algn="just">
              <a:lnSpc>
                <a:spcPct val="80000"/>
              </a:lnSpc>
            </a:pPr>
            <a:r>
              <a:rPr lang="ru-RU" sz="1800" smtClean="0"/>
              <a:t>Содержание  дошкольного  образования  и  условия    организации обучения и  воспитания  детей  с  ограниченными  возможностями   здоровья определяются </a:t>
            </a:r>
            <a:r>
              <a:rPr lang="ru-RU" sz="1800" b="1" smtClean="0"/>
              <a:t>адаптированной образовательной программой</a:t>
            </a:r>
            <a:r>
              <a:rPr lang="ru-RU" sz="1800" smtClean="0"/>
              <a:t>, а для   инвалидов также  в  соответствии   с   </a:t>
            </a:r>
            <a:r>
              <a:rPr lang="ru-RU" sz="1800" b="1" smtClean="0"/>
              <a:t>индивидуальной   программой     реабилитации </a:t>
            </a:r>
            <a:r>
              <a:rPr lang="ru-RU" sz="1800" smtClean="0"/>
              <a:t>инвалида.   </a:t>
            </a:r>
          </a:p>
          <a:p>
            <a:pPr algn="just">
              <a:lnSpc>
                <a:spcPct val="80000"/>
              </a:lnSpc>
            </a:pPr>
            <a:r>
              <a:rPr lang="ru-RU" sz="1800" smtClean="0"/>
              <a:t>  </a:t>
            </a:r>
          </a:p>
          <a:p>
            <a:pPr algn="just">
              <a:lnSpc>
                <a:spcPct val="80000"/>
              </a:lnSpc>
            </a:pPr>
            <a:r>
              <a:rPr lang="ru-RU" sz="1800" smtClean="0"/>
              <a:t>17. В образовательных организациях, осуществляющих   образовательную деятельность </a:t>
            </a:r>
            <a:r>
              <a:rPr lang="ru-RU" sz="1800" b="1" smtClean="0"/>
              <a:t>по адаптированным  образовательным  программам   дошкольного образования</a:t>
            </a:r>
            <a:r>
              <a:rPr lang="ru-RU" sz="1800" smtClean="0"/>
              <a:t>, должны  быть  созданы  специальные  условия  для   получения дошкольного   образования   детьми   с   ограниченными      возможностями здоровья.</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16013" y="0"/>
            <a:ext cx="7793037" cy="1773238"/>
          </a:xfrm>
        </p:spPr>
        <p:txBody>
          <a:bodyPr/>
          <a:lstStyle/>
          <a:p>
            <a:r>
              <a:rPr lang="ru-RU" altLang="ru-RU" sz="1800" smtClean="0"/>
              <a:t/>
            </a:r>
            <a:br>
              <a:rPr lang="ru-RU" altLang="ru-RU" sz="1800" smtClean="0"/>
            </a:br>
            <a:r>
              <a:rPr lang="ru-RU" altLang="ru-RU" sz="1800" smtClean="0"/>
              <a:t>ПРИКАЗ МИНИСТЕРСТВА ОБРАЗОВАНИЯ И НАУКИ РФ ОТ 30 АВГУСТА 2013 Г. N 1015 "ОБ </a:t>
            </a:r>
            <a:r>
              <a:rPr lang="ru-RU" altLang="ru-RU" sz="2000" smtClean="0"/>
              <a:t>УТВЕРЖДЕНИИ</a:t>
            </a:r>
            <a:r>
              <a:rPr lang="ru-RU" altLang="ru-RU" sz="1800" smtClean="0"/>
              <a:t>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a:t>
            </a:r>
          </a:p>
        </p:txBody>
      </p:sp>
      <p:sp>
        <p:nvSpPr>
          <p:cNvPr id="31747" name="Rectangle 3"/>
          <p:cNvSpPr>
            <a:spLocks noGrp="1" noChangeArrowheads="1"/>
          </p:cNvSpPr>
          <p:nvPr>
            <p:ph type="body" idx="1"/>
          </p:nvPr>
        </p:nvSpPr>
        <p:spPr>
          <a:xfrm>
            <a:off x="1182688" y="2017713"/>
            <a:ext cx="7772400" cy="4506912"/>
          </a:xfrm>
        </p:spPr>
        <p:txBody>
          <a:bodyPr/>
          <a:lstStyle/>
          <a:p>
            <a:pPr>
              <a:lnSpc>
                <a:spcPct val="80000"/>
              </a:lnSpc>
            </a:pPr>
            <a:r>
              <a:rPr lang="ru-RU" altLang="ru-RU" sz="1400" smtClean="0"/>
              <a:t> </a:t>
            </a:r>
            <a:r>
              <a:rPr lang="ru-RU" altLang="ru-RU" sz="2000" b="1" smtClean="0"/>
              <a:t>II. Организация и осуществление образовательной деятельности</a:t>
            </a:r>
          </a:p>
          <a:p>
            <a:pPr>
              <a:lnSpc>
                <a:spcPct val="80000"/>
              </a:lnSpc>
            </a:pPr>
            <a:r>
              <a:rPr lang="ru-RU" altLang="ru-RU" sz="2000" smtClean="0"/>
              <a:t> 5.  </a:t>
            </a:r>
            <a:r>
              <a:rPr lang="ru-RU" altLang="ru-RU" sz="2000" u="sng" smtClean="0"/>
              <a:t>Обучение  по  индивидуальному  учебному  плану,</a:t>
            </a:r>
            <a:r>
              <a:rPr lang="ru-RU" altLang="ru-RU" sz="2000" smtClean="0"/>
              <a:t>  в     том числе ускоренное обучение, в пределах осваиваемых общеобразовательных программ осуществляется </a:t>
            </a:r>
            <a:r>
              <a:rPr lang="ru-RU" altLang="ru-RU" sz="2000" u="sng" smtClean="0"/>
              <a:t>в порядке, установленном локальными  нормативными   актами образовательной организации.</a:t>
            </a:r>
          </a:p>
          <a:p>
            <a:pPr>
              <a:lnSpc>
                <a:spcPct val="80000"/>
              </a:lnSpc>
            </a:pPr>
            <a:r>
              <a:rPr lang="ru-RU" altLang="ru-RU" sz="2000" smtClean="0"/>
              <a:t>     При прохождении обучения в соответствии  с  </a:t>
            </a:r>
            <a:r>
              <a:rPr lang="ru-RU" altLang="ru-RU" sz="2000" b="1" smtClean="0"/>
              <a:t>индивидуальным   учебным планом  </a:t>
            </a:r>
            <a:r>
              <a:rPr lang="ru-RU" altLang="ru-RU" sz="2000" smtClean="0"/>
              <a:t>его  продолжительность  может  быть  изменена     образовательной организацией  с  учетом  особенностей  и  образовательных    потребностей конкретного учащегося.</a:t>
            </a:r>
          </a:p>
          <a:p>
            <a:pPr>
              <a:lnSpc>
                <a:spcPct val="80000"/>
              </a:lnSpc>
            </a:pPr>
            <a:r>
              <a:rPr lang="ru-RU" altLang="ru-RU" sz="2000" smtClean="0"/>
              <a:t>12.  Общеобразовательные  программы  реализуются     образовательной	организацией как самостоятельно,  так  и  посредством  сетевых    форм их реализации.</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187450" y="-171450"/>
            <a:ext cx="7756525" cy="1847850"/>
          </a:xfrm>
        </p:spPr>
        <p:txBody>
          <a:bodyPr/>
          <a:lstStyle/>
          <a:p>
            <a:r>
              <a:rPr lang="ru-RU" altLang="ru-RU" sz="1800" smtClean="0"/>
              <a:t/>
            </a:r>
            <a:br>
              <a:rPr lang="ru-RU" altLang="ru-RU" sz="1800" smtClean="0"/>
            </a:br>
            <a:r>
              <a:rPr lang="ru-RU" altLang="ru-RU" sz="1800" smtClean="0"/>
              <a:t>ПРИКАЗ МИНИСТЕРСТВА ОБРАЗОВАНИЯ И НАУКИ РФ ОТ 30 АВГУСТА 2013 Г. N 1015 "ОБ </a:t>
            </a:r>
            <a:r>
              <a:rPr lang="ru-RU" altLang="ru-RU" sz="2000" smtClean="0"/>
              <a:t>УТВЕРЖДЕНИИ</a:t>
            </a:r>
            <a:r>
              <a:rPr lang="ru-RU" altLang="ru-RU" sz="1800" smtClean="0"/>
              <a:t>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a:t>
            </a:r>
          </a:p>
        </p:txBody>
      </p:sp>
      <p:sp>
        <p:nvSpPr>
          <p:cNvPr id="32771" name="Rectangle 3"/>
          <p:cNvSpPr>
            <a:spLocks noGrp="1" noChangeArrowheads="1"/>
          </p:cNvSpPr>
          <p:nvPr>
            <p:ph type="body" idx="1"/>
          </p:nvPr>
        </p:nvSpPr>
        <p:spPr/>
        <p:txBody>
          <a:bodyPr/>
          <a:lstStyle/>
          <a:p>
            <a:pPr algn="just"/>
            <a:r>
              <a:rPr lang="ru-RU" altLang="ru-RU" sz="2000" smtClean="0"/>
              <a:t> </a:t>
            </a:r>
            <a:r>
              <a:rPr lang="ru-RU" altLang="ru-RU" sz="2400" b="1" smtClean="0"/>
              <a:t>III. Особенности организации образовательной деятельности для лиц с   ограниченными возможностями здоровья</a:t>
            </a:r>
          </a:p>
          <a:p>
            <a:pPr algn="just"/>
            <a:r>
              <a:rPr lang="ru-RU" altLang="ru-RU" sz="2400" smtClean="0"/>
              <a:t>Содержание общего образования и  условия  организации   обучения учащихся   с   ограниченными   возможностями   здоровья      определяются </a:t>
            </a:r>
            <a:r>
              <a:rPr lang="ru-RU" altLang="ru-RU" sz="2400" b="1" smtClean="0"/>
              <a:t>адаптированной образовательной  программой,  а  для  инвалидов    также в</a:t>
            </a:r>
          </a:p>
          <a:p>
            <a:pPr algn="just">
              <a:buFont typeface="Wingdings" pitchFamily="2" charset="2"/>
              <a:buNone/>
            </a:pPr>
            <a:r>
              <a:rPr lang="ru-RU" altLang="ru-RU" sz="2400" b="1" smtClean="0"/>
              <a:t>	соответствии с индивидуальной программой реабилитации инвалида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ru-RU" altLang="ru-RU" sz="2000" b="1" smtClean="0"/>
              <a:t>«О государственной программе Российской Федерации «Доступная среда» на 2011 - 2015 годы»  </a:t>
            </a:r>
            <a:r>
              <a:rPr lang="ru-RU" altLang="ru-RU" sz="2000" smtClean="0"/>
              <a:t>Постановление от 17 марта 2011 г.  №175</a:t>
            </a:r>
          </a:p>
        </p:txBody>
      </p:sp>
      <p:sp>
        <p:nvSpPr>
          <p:cNvPr id="5123" name="Rectangle 3"/>
          <p:cNvSpPr>
            <a:spLocks noGrp="1" noChangeArrowheads="1"/>
          </p:cNvSpPr>
          <p:nvPr>
            <p:ph type="body" idx="1"/>
          </p:nvPr>
        </p:nvSpPr>
        <p:spPr/>
        <p:txBody>
          <a:bodyPr/>
          <a:lstStyle/>
          <a:p>
            <a:pPr>
              <a:buFont typeface="Wingdings" pitchFamily="2" charset="2"/>
              <a:buNone/>
            </a:pPr>
            <a:r>
              <a:rPr lang="ru-RU" altLang="ru-RU" sz="2000" b="1" i="1" smtClean="0"/>
              <a:t>Целевые индикаторы и показатели Программы: </a:t>
            </a:r>
          </a:p>
          <a:p>
            <a:pPr algn="just"/>
            <a:r>
              <a:rPr lang="ru-RU" altLang="ru-RU" sz="1800" b="1" smtClean="0"/>
              <a:t>доля общеобразовательных учреждений</a:t>
            </a:r>
            <a:r>
              <a:rPr lang="ru-RU" altLang="ru-RU" sz="1800" smtClean="0"/>
              <a:t>, в которых создана универсальная </a:t>
            </a:r>
            <a:r>
              <a:rPr lang="ru-RU" altLang="ru-RU" sz="1800" b="1" smtClean="0"/>
              <a:t>безбарьерная среда</a:t>
            </a:r>
            <a:r>
              <a:rPr lang="ru-RU" altLang="ru-RU" sz="1800" smtClean="0"/>
              <a:t>, позволяющая обеспечить совместное обучение инвалидов и лиц, не имеющих нарушений развития, в общем количестве общеобразовательных учреждений.  </a:t>
            </a:r>
          </a:p>
          <a:p>
            <a:pPr algn="just"/>
            <a:r>
              <a:rPr lang="ru-RU" altLang="ru-RU" sz="1800" smtClean="0"/>
              <a:t>Одним из приоритетных направлений государственной политики должно стать создание условий для предоставления детям-инвалидам с учетом особенностей их психофизического развития равного доступа к качественному образованию в общеобразовательных и других образовательных учреждениях, реализующих образовательные программы общего образования </a:t>
            </a:r>
            <a:r>
              <a:rPr lang="ru-RU" altLang="ru-RU" sz="1800" smtClean="0">
                <a:solidFill>
                  <a:schemeClr val="folHlink"/>
                </a:solidFill>
              </a:rPr>
              <a:t>(далее - обычные образовательные учреждения), и с учетом заключений психолого-медико-педагогических комиссий.</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50938" y="0"/>
            <a:ext cx="7793037" cy="1916113"/>
          </a:xfrm>
        </p:spPr>
        <p:txBody>
          <a:bodyPr/>
          <a:lstStyle/>
          <a:p>
            <a:r>
              <a:rPr lang="ru-RU" altLang="ru-RU" sz="1800" smtClean="0"/>
              <a:t>ПРИКАЗ МИНИСТЕРСТВА ОБРАЗОВАНИЯ И НАУКИ РФ ОТ 30 АВГУСТА 2013 Г. N 1015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a:t>
            </a:r>
          </a:p>
        </p:txBody>
      </p:sp>
      <p:sp>
        <p:nvSpPr>
          <p:cNvPr id="33795" name="Rectangle 3"/>
          <p:cNvSpPr>
            <a:spLocks noGrp="1" noChangeArrowheads="1"/>
          </p:cNvSpPr>
          <p:nvPr>
            <p:ph type="body" idx="1"/>
          </p:nvPr>
        </p:nvSpPr>
        <p:spPr/>
        <p:txBody>
          <a:bodyPr/>
          <a:lstStyle/>
          <a:p>
            <a:pPr algn="just">
              <a:lnSpc>
                <a:spcPct val="80000"/>
              </a:lnSpc>
            </a:pPr>
            <a:r>
              <a:rPr lang="ru-RU" altLang="ru-RU" sz="2000" smtClean="0"/>
              <a:t>24. Для получения без дискриминации качественного образования лицами</a:t>
            </a:r>
          </a:p>
          <a:p>
            <a:pPr algn="just">
              <a:lnSpc>
                <a:spcPct val="80000"/>
              </a:lnSpc>
              <a:buFont typeface="Wingdings" pitchFamily="2" charset="2"/>
              <a:buNone/>
            </a:pPr>
            <a:r>
              <a:rPr lang="ru-RU" altLang="ru-RU" sz="2000" smtClean="0"/>
              <a:t>	с ограниченными возможностями здоровья, создаются:</a:t>
            </a:r>
          </a:p>
          <a:p>
            <a:pPr algn="just">
              <a:lnSpc>
                <a:spcPct val="80000"/>
              </a:lnSpc>
            </a:pPr>
            <a:r>
              <a:rPr lang="ru-RU" altLang="ru-RU" sz="2000" smtClean="0"/>
              <a:t>необходимые условия для коррекции нарушений развития  и   социальной 	адаптации, оказания ранней коррекционной помощи  на  основе   специальных педагогических подходов и  наиболее  подходящих  для  этих  лиц   языков, методов и способов общения;</a:t>
            </a:r>
          </a:p>
          <a:p>
            <a:pPr algn="just">
              <a:lnSpc>
                <a:spcPct val="80000"/>
              </a:lnSpc>
            </a:pPr>
            <a:r>
              <a:rPr lang="ru-RU" altLang="ru-RU" sz="2000" smtClean="0"/>
              <a:t> условия, в максимальной степени способствующие получению образования определенного уровня и определенной направленности, а также   социальному</a:t>
            </a:r>
          </a:p>
          <a:p>
            <a:pPr algn="just">
              <a:lnSpc>
                <a:spcPct val="80000"/>
              </a:lnSpc>
              <a:buFont typeface="Wingdings" pitchFamily="2" charset="2"/>
              <a:buNone/>
            </a:pPr>
            <a:r>
              <a:rPr lang="ru-RU" altLang="ru-RU" sz="2000" smtClean="0"/>
              <a:t>	развитию этих лиц, в  том  числе  посредством  организации   </a:t>
            </a:r>
            <a:r>
              <a:rPr lang="ru-RU" altLang="ru-RU" sz="2000" b="1" smtClean="0"/>
              <a:t>инклюзивного</a:t>
            </a:r>
            <a:r>
              <a:rPr lang="ru-RU" altLang="ru-RU" sz="2000" smtClean="0"/>
              <a:t> образования лиц с ограниченными возможностями здоровья.</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p:txBody>
          <a:bodyPr/>
          <a:lstStyle/>
          <a:p>
            <a:r>
              <a:rPr lang="ru-RU" sz="2000" smtClean="0">
                <a:latin typeface="Times New Roman" pitchFamily="18" charset="0"/>
                <a:cs typeface="Times New Roman" pitchFamily="18" charset="0"/>
              </a:rPr>
              <a:t>Приказ Департамента образования города Москвы от 09.12.2013  </a:t>
            </a:r>
            <a:br>
              <a:rPr lang="ru-RU" sz="2000" smtClean="0">
                <a:latin typeface="Times New Roman" pitchFamily="18" charset="0"/>
                <a:cs typeface="Times New Roman" pitchFamily="18" charset="0"/>
              </a:rPr>
            </a:br>
            <a:r>
              <a:rPr lang="ru-RU" sz="2000" smtClean="0">
                <a:latin typeface="Times New Roman" pitchFamily="18" charset="0"/>
                <a:cs typeface="Times New Roman" pitchFamily="18" charset="0"/>
              </a:rPr>
              <a:t>№ 823 . Ведомственный перечень государственных услуг (работ), оказываемых (выполняемых) государственными организациями, находящимися в ведении Департамента образования города Москвы.</a:t>
            </a:r>
          </a:p>
        </p:txBody>
      </p:sp>
      <p:sp>
        <p:nvSpPr>
          <p:cNvPr id="3" name="Объект 2"/>
          <p:cNvSpPr>
            <a:spLocks noGrp="1"/>
          </p:cNvSpPr>
          <p:nvPr>
            <p:ph idx="1"/>
          </p:nvPr>
        </p:nvSpPr>
        <p:spPr/>
        <p:txBody>
          <a:bodyPr/>
          <a:lstStyle/>
          <a:p>
            <a:pPr marL="0" indent="0">
              <a:buFont typeface="Wingdings" pitchFamily="2" charset="2"/>
              <a:buNone/>
              <a:defRPr/>
            </a:pPr>
            <a:r>
              <a:rPr lang="ru-RU" sz="1600" dirty="0" smtClean="0"/>
              <a:t>                                Показатели объема:</a:t>
            </a:r>
          </a:p>
          <a:p>
            <a:pPr>
              <a:defRPr/>
            </a:pPr>
            <a:r>
              <a:rPr lang="ru-RU" sz="1600" dirty="0" smtClean="0"/>
              <a:t>1</a:t>
            </a:r>
            <a:r>
              <a:rPr lang="ru-RU" sz="1600" dirty="0"/>
              <a:t>. Количество </a:t>
            </a:r>
            <a:r>
              <a:rPr lang="ru-RU" sz="1600" dirty="0" smtClean="0"/>
              <a:t>обучающихся, за </a:t>
            </a:r>
            <a:r>
              <a:rPr lang="ru-RU" sz="1600" dirty="0"/>
              <a:t>исключением </a:t>
            </a:r>
            <a:r>
              <a:rPr lang="ru-RU" sz="1600" dirty="0" smtClean="0"/>
              <a:t>обучающихся из </a:t>
            </a:r>
            <a:r>
              <a:rPr lang="ru-RU" sz="1600" dirty="0"/>
              <a:t>числа детей-инвалидов</a:t>
            </a:r>
            <a:r>
              <a:rPr lang="ru-RU" sz="1600" dirty="0" smtClean="0"/>
              <a:t>, (</a:t>
            </a:r>
            <a:r>
              <a:rPr lang="ru-RU" sz="1600" dirty="0"/>
              <a:t>человек).</a:t>
            </a:r>
          </a:p>
          <a:p>
            <a:pPr>
              <a:defRPr/>
            </a:pPr>
            <a:r>
              <a:rPr lang="ru-RU" sz="1600" dirty="0"/>
              <a:t>2 .Количество </a:t>
            </a:r>
            <a:r>
              <a:rPr lang="ru-RU" sz="1600" dirty="0" smtClean="0"/>
              <a:t>обучающихся из </a:t>
            </a:r>
            <a:r>
              <a:rPr lang="ru-RU" sz="1600" dirty="0"/>
              <a:t>числа детей-инвалидов, </a:t>
            </a:r>
            <a:r>
              <a:rPr lang="ru-RU" sz="1600" dirty="0" smtClean="0"/>
              <a:t>за исключением детей-инвалидов с </a:t>
            </a:r>
            <a:r>
              <a:rPr lang="ru-RU" sz="1600" dirty="0"/>
              <a:t>нарушениями </a:t>
            </a:r>
            <a:r>
              <a:rPr lang="ru-RU" sz="1600" dirty="0" smtClean="0"/>
              <a:t>опорно-двигательного аппарата, слепых </a:t>
            </a:r>
            <a:r>
              <a:rPr lang="ru-RU" sz="1600" dirty="0"/>
              <a:t>и слабовидящих</a:t>
            </a:r>
            <a:r>
              <a:rPr lang="ru-RU" sz="1600" dirty="0" smtClean="0"/>
              <a:t>, (</a:t>
            </a:r>
            <a:r>
              <a:rPr lang="ru-RU" sz="1600" dirty="0"/>
              <a:t>человек).</a:t>
            </a:r>
          </a:p>
          <a:p>
            <a:pPr>
              <a:defRPr/>
            </a:pPr>
            <a:r>
              <a:rPr lang="ru-RU" sz="1600" dirty="0"/>
              <a:t>3.Количество </a:t>
            </a:r>
            <a:r>
              <a:rPr lang="ru-RU" sz="1600" dirty="0" smtClean="0"/>
              <a:t>обучающихся из </a:t>
            </a:r>
            <a:r>
              <a:rPr lang="ru-RU" sz="1600" dirty="0"/>
              <a:t>числа детей-инвалидов </a:t>
            </a:r>
            <a:r>
              <a:rPr lang="ru-RU" sz="1600" dirty="0" smtClean="0"/>
              <a:t>с нарушениями опорно-двигательного аппарата, слепых </a:t>
            </a:r>
            <a:r>
              <a:rPr lang="ru-RU" sz="1600" dirty="0"/>
              <a:t>и слабовидящих</a:t>
            </a:r>
            <a:r>
              <a:rPr lang="ru-RU" sz="1600" dirty="0" smtClean="0"/>
              <a:t>, (</a:t>
            </a:r>
            <a:r>
              <a:rPr lang="ru-RU" sz="1600" dirty="0"/>
              <a:t>человек</a:t>
            </a:r>
            <a:r>
              <a:rPr lang="ru-RU" sz="1600" dirty="0" smtClean="0"/>
              <a:t>).</a:t>
            </a:r>
          </a:p>
          <a:p>
            <a:pPr marL="0" indent="0">
              <a:buFont typeface="Wingdings" pitchFamily="2" charset="2"/>
              <a:buNone/>
              <a:defRPr/>
            </a:pPr>
            <a:r>
              <a:rPr lang="ru-RU" sz="1600" dirty="0" smtClean="0"/>
              <a:t>                                 Показатели качества:</a:t>
            </a:r>
          </a:p>
          <a:p>
            <a:pPr>
              <a:defRPr/>
            </a:pPr>
            <a:r>
              <a:rPr lang="ru-RU" sz="1600" dirty="0"/>
              <a:t>1. </a:t>
            </a:r>
            <a:r>
              <a:rPr lang="ru-RU" sz="1600" dirty="0" smtClean="0"/>
              <a:t>Освоение обучающимися образовательной программы начального</a:t>
            </a:r>
            <a:r>
              <a:rPr lang="en-US" sz="1600" dirty="0" smtClean="0"/>
              <a:t> </a:t>
            </a:r>
            <a:r>
              <a:rPr lang="ru-RU" sz="1600" dirty="0" smtClean="0"/>
              <a:t>общего </a:t>
            </a:r>
            <a:r>
              <a:rPr lang="ru-RU" sz="1600" dirty="0"/>
              <a:t>образования. %.</a:t>
            </a:r>
          </a:p>
          <a:p>
            <a:pPr>
              <a:defRPr/>
            </a:pPr>
            <a:r>
              <a:rPr lang="ru-RU" sz="1600" dirty="0"/>
              <a:t>2 .Наличие </a:t>
            </a:r>
            <a:r>
              <a:rPr lang="ru-RU" sz="1600" dirty="0" smtClean="0"/>
              <a:t>обоснованных жалоб </a:t>
            </a:r>
            <a:r>
              <a:rPr lang="ru-RU" sz="1600" dirty="0"/>
              <a:t>на </a:t>
            </a:r>
            <a:r>
              <a:rPr lang="ru-RU" sz="1600" dirty="0" smtClean="0"/>
              <a:t>деятельность руководящих </a:t>
            </a:r>
            <a:r>
              <a:rPr lang="ru-RU" sz="1600" dirty="0"/>
              <a:t>и</a:t>
            </a:r>
          </a:p>
          <a:p>
            <a:pPr>
              <a:buNone/>
              <a:defRPr/>
            </a:pPr>
            <a:r>
              <a:rPr lang="ru-RU" sz="1600" dirty="0" smtClean="0"/>
              <a:t>      педагогических работников образовательной организации</a:t>
            </a:r>
            <a:r>
              <a:rPr lang="ru-RU" sz="1600" dirty="0"/>
              <a:t>, </a:t>
            </a:r>
            <a:r>
              <a:rPr lang="ru-RU" sz="1600" dirty="0" smtClean="0"/>
              <a:t>единица.</a:t>
            </a:r>
            <a:endParaRPr lang="ru-RU" sz="1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ru-RU" altLang="ru-RU" smtClean="0"/>
              <a:t>Спасибо за внимание!</a:t>
            </a:r>
          </a:p>
        </p:txBody>
      </p:sp>
      <p:sp>
        <p:nvSpPr>
          <p:cNvPr id="35843" name="Rectangle 3"/>
          <p:cNvSpPr>
            <a:spLocks noGrp="1" noChangeArrowheads="1"/>
          </p:cNvSpPr>
          <p:nvPr>
            <p:ph type="body" idx="1"/>
          </p:nvPr>
        </p:nvSpPr>
        <p:spPr/>
        <p:txBody>
          <a:bodyPr/>
          <a:lstStyle/>
          <a:p>
            <a:pPr eaLnBrk="1" hangingPunct="1">
              <a:defRPr/>
            </a:pPr>
            <a:r>
              <a:rPr lang="ru-RU" altLang="ru-RU" sz="2800" dirty="0" smtClean="0">
                <a:hlinkClick r:id="rId2"/>
              </a:rPr>
              <a:t>http://www.inclusive-edu.ru</a:t>
            </a:r>
            <a:r>
              <a:rPr lang="ru-RU" altLang="ru-RU" sz="2800" dirty="0" smtClean="0"/>
              <a:t> </a:t>
            </a:r>
          </a:p>
          <a:p>
            <a:pPr marL="0" indent="0" eaLnBrk="1" hangingPunct="1">
              <a:buFont typeface="Wingdings" pitchFamily="2" charset="2"/>
              <a:buNone/>
              <a:defRPr/>
            </a:pPr>
            <a:r>
              <a:rPr lang="ru-RU" altLang="ru-RU" sz="2800" dirty="0" smtClean="0"/>
              <a:t>сайт Института проблем инклюзивного образования (ИПИО МГППУ)</a:t>
            </a:r>
          </a:p>
          <a:p>
            <a:pPr eaLnBrk="1" hangingPunct="1">
              <a:defRPr/>
            </a:pPr>
            <a:r>
              <a:rPr lang="ru-RU" altLang="ru-RU" sz="2800" dirty="0" smtClean="0">
                <a:hlinkClick r:id="rId3"/>
              </a:rPr>
              <a:t>http://www.edu-open.ru</a:t>
            </a:r>
            <a:r>
              <a:rPr lang="ru-RU" altLang="ru-RU" sz="2800" dirty="0" smtClean="0"/>
              <a:t> , </a:t>
            </a:r>
          </a:p>
          <a:p>
            <a:pPr marL="0" indent="0" eaLnBrk="1" hangingPunct="1">
              <a:buFont typeface="Wingdings" pitchFamily="2" charset="2"/>
              <a:buNone/>
              <a:defRPr/>
            </a:pPr>
            <a:r>
              <a:rPr lang="ru-RU" altLang="ru-RU" sz="2800" dirty="0" smtClean="0"/>
              <a:t>сайт проекта Департамента образования </a:t>
            </a:r>
            <a:r>
              <a:rPr lang="ru-RU" altLang="ru-RU" sz="2800" dirty="0" err="1" smtClean="0"/>
              <a:t>г.Москвы</a:t>
            </a:r>
            <a:r>
              <a:rPr lang="ru-RU" altLang="ru-RU" sz="2800" dirty="0" smtClean="0"/>
              <a:t> «Образование без границ» </a:t>
            </a:r>
          </a:p>
          <a:p>
            <a:pPr marL="0" indent="0" eaLnBrk="1" hangingPunct="1">
              <a:buFont typeface="Wingdings" pitchFamily="2" charset="2"/>
              <a:buNone/>
              <a:defRPr/>
            </a:pPr>
            <a:endParaRPr lang="ru-RU" altLang="ru-RU" sz="2800" dirty="0" smtClean="0"/>
          </a:p>
          <a:p>
            <a:pPr eaLnBrk="1" hangingPunct="1">
              <a:defRPr/>
            </a:pPr>
            <a:r>
              <a:rPr lang="en-US" altLang="ru-RU" sz="2800" dirty="0" smtClean="0"/>
              <a:t>ipio.mgppu@gmail.com</a:t>
            </a:r>
            <a:endParaRPr lang="ru-RU" altLang="ru-RU" sz="2800" dirty="0" smtClean="0"/>
          </a:p>
          <a:p>
            <a:pPr eaLnBrk="1" hangingPunct="1">
              <a:defRPr/>
            </a:pPr>
            <a:endParaRPr lang="ru-RU" altLang="ru-RU" sz="2800" dirty="0" smtClean="0"/>
          </a:p>
          <a:p>
            <a:pPr eaLnBrk="1" hangingPunct="1">
              <a:defRPr/>
            </a:pPr>
            <a:endParaRPr lang="ru-RU" altLang="ru-RU"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ru-RU" altLang="ru-RU" sz="2000" smtClean="0"/>
              <a:t/>
            </a:r>
            <a:br>
              <a:rPr lang="ru-RU" altLang="ru-RU" sz="2000" smtClean="0"/>
            </a:br>
            <a:r>
              <a:rPr lang="ru-RU" altLang="ru-RU" sz="4000" b="1" u="sng" smtClean="0"/>
              <a:t/>
            </a:r>
            <a:br>
              <a:rPr lang="ru-RU" altLang="ru-RU" sz="4000" b="1" u="sng" smtClean="0"/>
            </a:br>
            <a:r>
              <a:rPr lang="ru-RU" altLang="ru-RU" sz="4000" smtClean="0"/>
              <a:t/>
            </a:r>
            <a:br>
              <a:rPr lang="ru-RU" altLang="ru-RU" sz="4000" smtClean="0"/>
            </a:br>
            <a:r>
              <a:rPr lang="ru-RU" altLang="ru-RU" sz="4000" smtClean="0"/>
              <a:t> </a:t>
            </a:r>
            <a:r>
              <a:rPr lang="ru-RU" altLang="ru-RU" sz="2000" b="1" smtClean="0"/>
              <a:t>Национальная стратегия действий в интересах детей на 2012 - 2017 годы</a:t>
            </a:r>
            <a:br>
              <a:rPr lang="ru-RU" altLang="ru-RU" sz="2000" b="1" smtClean="0"/>
            </a:br>
            <a:r>
              <a:rPr lang="ru-RU" altLang="ru-RU" sz="2000" b="1" smtClean="0"/>
              <a:t>(утв. Указом Президента РФ от 1 июня 2012 г. № 761)</a:t>
            </a:r>
            <a:endParaRPr lang="ru-RU" altLang="ru-RU" sz="4000" smtClean="0"/>
          </a:p>
        </p:txBody>
      </p:sp>
      <p:sp>
        <p:nvSpPr>
          <p:cNvPr id="6147" name="Rectangle 3"/>
          <p:cNvSpPr>
            <a:spLocks noGrp="1" noChangeArrowheads="1"/>
          </p:cNvSpPr>
          <p:nvPr>
            <p:ph type="body" idx="1"/>
          </p:nvPr>
        </p:nvSpPr>
        <p:spPr>
          <a:xfrm>
            <a:off x="1182688" y="2017713"/>
            <a:ext cx="7772400" cy="4579937"/>
          </a:xfrm>
        </p:spPr>
        <p:txBody>
          <a:bodyPr/>
          <a:lstStyle/>
          <a:p>
            <a:pPr>
              <a:lnSpc>
                <a:spcPct val="80000"/>
              </a:lnSpc>
              <a:buFont typeface="Wingdings" pitchFamily="2" charset="2"/>
              <a:buNone/>
            </a:pPr>
            <a:r>
              <a:rPr lang="ru-RU" altLang="ru-RU" sz="1400" smtClean="0"/>
              <a:t>	</a:t>
            </a:r>
            <a:r>
              <a:rPr lang="ru-RU" altLang="ru-RU" sz="1400" b="1" smtClean="0"/>
              <a:t>Предусматривает меры:</a:t>
            </a:r>
          </a:p>
          <a:p>
            <a:pPr>
              <a:lnSpc>
                <a:spcPct val="80000"/>
              </a:lnSpc>
              <a:buFont typeface="Wingdings" pitchFamily="2" charset="2"/>
              <a:buNone/>
            </a:pPr>
            <a:endParaRPr lang="ru-RU" altLang="ru-RU" sz="1400" b="1" smtClean="0"/>
          </a:p>
          <a:p>
            <a:pPr algn="just">
              <a:lnSpc>
                <a:spcPct val="80000"/>
              </a:lnSpc>
            </a:pPr>
            <a:r>
              <a:rPr lang="ru-RU" altLang="ru-RU" sz="1800" smtClean="0"/>
              <a:t>Законодательного закрепления обеспечения равного </a:t>
            </a:r>
            <a:r>
              <a:rPr lang="ru-RU" altLang="ru-RU" sz="1800" b="1" smtClean="0"/>
              <a:t>доступа детей-инвалидов и детей с ограниченными возможностями здоровья к качественному образованию всех уровней, гарантированной реализации их права на инклюзивное образование по месту жительства, а также соблюдения права родителей на выбор образовательного учреждения и формы обучения для ребенка.</a:t>
            </a:r>
          </a:p>
          <a:p>
            <a:pPr>
              <a:lnSpc>
                <a:spcPct val="80000"/>
              </a:lnSpc>
            </a:pPr>
            <a:r>
              <a:rPr lang="ru-RU" altLang="ru-RU" sz="1800" smtClean="0"/>
              <a:t>Нормативно-правового регулирования порядка финансирования расходов, необходимых для адресной поддержки инклюзивного обучения и социального обеспечения детей-инвалидов и детей с ограниченными возможностями здоровья.</a:t>
            </a:r>
          </a:p>
          <a:p>
            <a:pPr>
              <a:lnSpc>
                <a:spcPct val="80000"/>
              </a:lnSpc>
            </a:pPr>
            <a:r>
              <a:rPr lang="ru-RU" altLang="ru-RU" sz="1800" smtClean="0"/>
              <a:t>Внедрения эффективного механизма борьбы с дискриминацией в сфере образования для детей-инвалидов и детей с ограниченными возможностями здоровья в случае нарушения их права на инклюзивное образование.</a:t>
            </a:r>
          </a:p>
          <a:p>
            <a:pPr>
              <a:lnSpc>
                <a:spcPct val="80000"/>
              </a:lnSpc>
            </a:pPr>
            <a:r>
              <a:rPr lang="ru-RU" altLang="ru-RU" sz="1800" smtClean="0"/>
              <a:t>По пересмотру критериев установления инвалидности для детей.</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ru-RU" altLang="ru-RU" sz="2800" b="1" smtClean="0">
                <a:solidFill>
                  <a:srgbClr val="000000"/>
                </a:solidFill>
                <a:latin typeface="Times New Roman" pitchFamily="18" charset="0"/>
                <a:cs typeface="Times New Roman" pitchFamily="18" charset="0"/>
              </a:rPr>
              <a:t>Федеральный закон от 29.12.2012 N 273-ФЗ</a:t>
            </a:r>
            <a:br>
              <a:rPr lang="ru-RU" altLang="ru-RU" sz="2800" b="1" smtClean="0">
                <a:solidFill>
                  <a:srgbClr val="000000"/>
                </a:solidFill>
                <a:latin typeface="Times New Roman" pitchFamily="18" charset="0"/>
                <a:cs typeface="Times New Roman" pitchFamily="18" charset="0"/>
              </a:rPr>
            </a:br>
            <a:r>
              <a:rPr lang="ru-RU" altLang="ru-RU" sz="2800" b="1" smtClean="0">
                <a:solidFill>
                  <a:srgbClr val="000000"/>
                </a:solidFill>
                <a:latin typeface="Times New Roman" pitchFamily="18" charset="0"/>
                <a:cs typeface="Times New Roman" pitchFamily="18" charset="0"/>
              </a:rPr>
              <a:t>(ред. от 23.07.2013)</a:t>
            </a:r>
            <a:br>
              <a:rPr lang="ru-RU" altLang="ru-RU" sz="2800" b="1" smtClean="0">
                <a:solidFill>
                  <a:srgbClr val="000000"/>
                </a:solidFill>
                <a:latin typeface="Times New Roman" pitchFamily="18" charset="0"/>
                <a:cs typeface="Times New Roman" pitchFamily="18" charset="0"/>
              </a:rPr>
            </a:br>
            <a:r>
              <a:rPr lang="ru-RU" altLang="ru-RU" sz="2800" b="1" smtClean="0">
                <a:solidFill>
                  <a:srgbClr val="000000"/>
                </a:solidFill>
                <a:latin typeface="Times New Roman" pitchFamily="18" charset="0"/>
                <a:cs typeface="Times New Roman" pitchFamily="18" charset="0"/>
              </a:rPr>
              <a:t>"Об образовании в Российской Федерации"</a:t>
            </a:r>
          </a:p>
        </p:txBody>
      </p:sp>
      <p:sp>
        <p:nvSpPr>
          <p:cNvPr id="7171" name="Rectangle 3"/>
          <p:cNvSpPr>
            <a:spLocks noGrp="1" noChangeArrowheads="1"/>
          </p:cNvSpPr>
          <p:nvPr>
            <p:ph type="body" idx="1"/>
          </p:nvPr>
        </p:nvSpPr>
        <p:spPr/>
        <p:txBody>
          <a:bodyPr/>
          <a:lstStyle/>
          <a:p>
            <a:pPr eaLnBrk="1" hangingPunct="1">
              <a:lnSpc>
                <a:spcPct val="80000"/>
              </a:lnSpc>
            </a:pPr>
            <a:r>
              <a:rPr lang="ru-RU" altLang="ru-RU" sz="2400" b="1" smtClean="0">
                <a:solidFill>
                  <a:schemeClr val="folHlink"/>
                </a:solidFill>
                <a:latin typeface="Times New Roman" pitchFamily="18" charset="0"/>
              </a:rPr>
              <a:t>обучающийся с ограниченными возможностями здоровья</a:t>
            </a:r>
            <a:r>
              <a:rPr lang="ru-RU" altLang="ru-RU" sz="2400" smtClean="0">
                <a:latin typeface="Times New Roman" pitchFamily="18" charset="0"/>
              </a:rPr>
              <a:t> - физическое лицо, имеющее недостатки в физическом и (или) психологическом развитии, подтвержденные психолого-медико-педагогической комиссией и препятствующие получению образования без создания специальных условий </a:t>
            </a:r>
          </a:p>
          <a:p>
            <a:pPr eaLnBrk="1" hangingPunct="1">
              <a:lnSpc>
                <a:spcPct val="80000"/>
              </a:lnSpc>
            </a:pPr>
            <a:endParaRPr lang="ru-RU" altLang="ru-RU" sz="2400" smtClean="0">
              <a:latin typeface="Times New Roman" pitchFamily="18" charset="0"/>
            </a:endParaRPr>
          </a:p>
          <a:p>
            <a:pPr>
              <a:lnSpc>
                <a:spcPct val="80000"/>
              </a:lnSpc>
            </a:pPr>
            <a:r>
              <a:rPr lang="ru-RU" altLang="ru-RU" sz="2400" b="1" smtClean="0">
                <a:solidFill>
                  <a:schemeClr val="folHlink"/>
                </a:solidFill>
                <a:latin typeface="Times New Roman" pitchFamily="18" charset="0"/>
              </a:rPr>
              <a:t>индивидуальный учебный план</a:t>
            </a:r>
            <a:r>
              <a:rPr lang="ru-RU" altLang="ru-RU" sz="2400" smtClean="0">
                <a:latin typeface="Times New Roman" pitchFamily="18" charset="0"/>
              </a:rPr>
              <a:t> - учебный план, обеспечивающий освоение образовательной программы на основе индивидуализации ее содержания с учетом особенностей и образовательных потребностей конкретного обучающегося;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ru-RU" altLang="ru-RU" sz="2800" b="1" smtClean="0">
                <a:solidFill>
                  <a:srgbClr val="000000"/>
                </a:solidFill>
                <a:latin typeface="Times New Roman" pitchFamily="18" charset="0"/>
                <a:cs typeface="Times New Roman" pitchFamily="18" charset="0"/>
              </a:rPr>
              <a:t>Федеральный закон от 29.12.2012 N 273-ФЗ</a:t>
            </a:r>
            <a:br>
              <a:rPr lang="ru-RU" altLang="ru-RU" sz="2800" b="1" smtClean="0">
                <a:solidFill>
                  <a:srgbClr val="000000"/>
                </a:solidFill>
                <a:latin typeface="Times New Roman" pitchFamily="18" charset="0"/>
                <a:cs typeface="Times New Roman" pitchFamily="18" charset="0"/>
              </a:rPr>
            </a:br>
            <a:r>
              <a:rPr lang="ru-RU" altLang="ru-RU" sz="2800" b="1" smtClean="0">
                <a:solidFill>
                  <a:srgbClr val="000000"/>
                </a:solidFill>
                <a:latin typeface="Times New Roman" pitchFamily="18" charset="0"/>
                <a:cs typeface="Times New Roman" pitchFamily="18" charset="0"/>
              </a:rPr>
              <a:t>(ред. от 23.07.2013)</a:t>
            </a:r>
            <a:br>
              <a:rPr lang="ru-RU" altLang="ru-RU" sz="2800" b="1" smtClean="0">
                <a:solidFill>
                  <a:srgbClr val="000000"/>
                </a:solidFill>
                <a:latin typeface="Times New Roman" pitchFamily="18" charset="0"/>
                <a:cs typeface="Times New Roman" pitchFamily="18" charset="0"/>
              </a:rPr>
            </a:br>
            <a:r>
              <a:rPr lang="ru-RU" altLang="ru-RU" sz="2800" b="1" smtClean="0">
                <a:solidFill>
                  <a:srgbClr val="000000"/>
                </a:solidFill>
                <a:latin typeface="Times New Roman" pitchFamily="18" charset="0"/>
                <a:cs typeface="Times New Roman" pitchFamily="18" charset="0"/>
              </a:rPr>
              <a:t>"Об образовании в Российской Федерации"</a:t>
            </a:r>
          </a:p>
        </p:txBody>
      </p:sp>
      <p:sp>
        <p:nvSpPr>
          <p:cNvPr id="8195" name="Rectangle 3"/>
          <p:cNvSpPr>
            <a:spLocks noGrp="1" noChangeArrowheads="1"/>
          </p:cNvSpPr>
          <p:nvPr>
            <p:ph type="body" idx="1"/>
          </p:nvPr>
        </p:nvSpPr>
        <p:spPr/>
        <p:txBody>
          <a:bodyPr/>
          <a:lstStyle/>
          <a:p>
            <a:pPr algn="just">
              <a:lnSpc>
                <a:spcPct val="90000"/>
              </a:lnSpc>
            </a:pPr>
            <a:r>
              <a:rPr lang="ru-RU" altLang="ru-RU" sz="2400" b="1" smtClean="0">
                <a:solidFill>
                  <a:schemeClr val="folHlink"/>
                </a:solidFill>
                <a:latin typeface="Times New Roman" pitchFamily="18" charset="0"/>
              </a:rPr>
              <a:t>инклюзивное образование</a:t>
            </a:r>
            <a:r>
              <a:rPr lang="ru-RU" altLang="ru-RU" sz="2400" smtClean="0">
                <a:latin typeface="Times New Roman" pitchFamily="18" charset="0"/>
              </a:rPr>
              <a:t> -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a:t>
            </a:r>
          </a:p>
          <a:p>
            <a:pPr algn="just">
              <a:lnSpc>
                <a:spcPct val="90000"/>
              </a:lnSpc>
            </a:pPr>
            <a:r>
              <a:rPr lang="ru-RU" altLang="ru-RU" sz="2400" b="1" smtClean="0">
                <a:solidFill>
                  <a:schemeClr val="folHlink"/>
                </a:solidFill>
                <a:latin typeface="Times New Roman" pitchFamily="18" charset="0"/>
                <a:cs typeface="Times New Roman" pitchFamily="18" charset="0"/>
              </a:rPr>
              <a:t>адаптированная образовательная программа</a:t>
            </a:r>
            <a:r>
              <a:rPr lang="ru-RU" altLang="ru-RU" sz="2400" smtClean="0">
                <a:solidFill>
                  <a:srgbClr val="000000"/>
                </a:solidFill>
                <a:latin typeface="Times New Roman" pitchFamily="18" charset="0"/>
                <a:cs typeface="Times New Roman" pitchFamily="18" charset="0"/>
              </a:rPr>
              <a:t> - образовательная программа, адаптированная для обучения лиц с ограниченными возможностями здоровья с учетом особенностей их психофизического развития, </a:t>
            </a:r>
            <a:r>
              <a:rPr lang="ru-RU" altLang="ru-RU" sz="2400" b="1" smtClean="0">
                <a:solidFill>
                  <a:srgbClr val="000000"/>
                </a:solidFill>
                <a:latin typeface="Times New Roman" pitchFamily="18" charset="0"/>
                <a:cs typeface="Times New Roman" pitchFamily="18" charset="0"/>
              </a:rPr>
              <a:t>индивидуальных возможностей и при необходимости обеспечивающая коррекцию нарушений развития и социальную адаптацию указанных лиц;</a:t>
            </a:r>
          </a:p>
          <a:p>
            <a:pPr>
              <a:lnSpc>
                <a:spcPct val="90000"/>
              </a:lnSpc>
            </a:pPr>
            <a:endParaRPr lang="ru-RU" altLang="ru-RU"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ru-RU" altLang="ru-RU" sz="3200" b="1" smtClean="0">
                <a:latin typeface="Times New Roman" pitchFamily="18" charset="0"/>
              </a:rPr>
              <a:t>Статья 34. Основные права обучающихся и меры их социальной поддержки и стимулирования</a:t>
            </a:r>
          </a:p>
        </p:txBody>
      </p:sp>
      <p:sp>
        <p:nvSpPr>
          <p:cNvPr id="9219" name="Rectangle 3"/>
          <p:cNvSpPr>
            <a:spLocks noGrp="1" noChangeArrowheads="1"/>
          </p:cNvSpPr>
          <p:nvPr>
            <p:ph type="body" idx="1"/>
          </p:nvPr>
        </p:nvSpPr>
        <p:spPr/>
        <p:txBody>
          <a:bodyPr/>
          <a:lstStyle/>
          <a:p>
            <a:pPr eaLnBrk="1" hangingPunct="1">
              <a:lnSpc>
                <a:spcPct val="80000"/>
              </a:lnSpc>
            </a:pPr>
            <a:r>
              <a:rPr lang="ru-RU" altLang="ru-RU" sz="2400" smtClean="0"/>
              <a:t>1. Обучающимся предоставляются академические права на:</a:t>
            </a:r>
          </a:p>
          <a:p>
            <a:pPr eaLnBrk="1" hangingPunct="1">
              <a:lnSpc>
                <a:spcPct val="80000"/>
              </a:lnSpc>
            </a:pPr>
            <a:r>
              <a:rPr lang="ru-RU" altLang="ru-RU" sz="2400" smtClean="0"/>
              <a:t>…2) </a:t>
            </a:r>
            <a:r>
              <a:rPr lang="ru-RU" altLang="ru-RU" sz="2400" b="1" smtClean="0"/>
              <a:t>предоставление условий для обучения с учетом особенностей их психофизического развития и состояния здоровья</a:t>
            </a:r>
            <a:r>
              <a:rPr lang="ru-RU" altLang="ru-RU" sz="2400" smtClean="0"/>
              <a:t>, в том числе получение социально-педагогической и психологической помощи, бесплатной психолого-медико-педагогической коррекции;</a:t>
            </a:r>
          </a:p>
          <a:p>
            <a:pPr eaLnBrk="1" hangingPunct="1">
              <a:lnSpc>
                <a:spcPct val="80000"/>
              </a:lnSpc>
            </a:pPr>
            <a:r>
              <a:rPr lang="ru-RU" altLang="ru-RU" sz="2400" smtClean="0"/>
              <a:t>3) </a:t>
            </a:r>
            <a:r>
              <a:rPr lang="ru-RU" altLang="ru-RU" sz="2400" b="1" smtClean="0"/>
              <a:t>обучение по индивидуальному учебному плану</a:t>
            </a:r>
            <a:r>
              <a:rPr lang="ru-RU" altLang="ru-RU" sz="2400" smtClean="0"/>
              <a:t>, в том числе ускоренное обучение, в пределах осваиваемой образовательной программы в порядке, установленном локальными нормативными актами;</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ru-RU" altLang="ru-RU" sz="2400" b="1" smtClean="0">
                <a:latin typeface="Times New Roman" pitchFamily="18" charset="0"/>
              </a:rPr>
              <a:t>Статья 44. Права, обязанности и ответственность в сфере образования родителей (законных представителей) несовершеннолетних обучающихся</a:t>
            </a:r>
          </a:p>
        </p:txBody>
      </p:sp>
      <p:sp>
        <p:nvSpPr>
          <p:cNvPr id="10243" name="Rectangle 3"/>
          <p:cNvSpPr>
            <a:spLocks noGrp="1" noChangeArrowheads="1"/>
          </p:cNvSpPr>
          <p:nvPr>
            <p:ph type="body" idx="1"/>
          </p:nvPr>
        </p:nvSpPr>
        <p:spPr/>
        <p:txBody>
          <a:bodyPr/>
          <a:lstStyle/>
          <a:p>
            <a:pPr eaLnBrk="1" hangingPunct="1">
              <a:lnSpc>
                <a:spcPct val="80000"/>
              </a:lnSpc>
            </a:pPr>
            <a:r>
              <a:rPr lang="ru-RU" altLang="ru-RU" sz="2400" smtClean="0"/>
              <a:t>3. Родители (законные представители) несовершеннолетних обучающихся имеют право:</a:t>
            </a:r>
          </a:p>
          <a:p>
            <a:pPr eaLnBrk="1" hangingPunct="1">
              <a:lnSpc>
                <a:spcPct val="80000"/>
              </a:lnSpc>
            </a:pPr>
            <a:r>
              <a:rPr lang="ru-RU" altLang="ru-RU" sz="2400" smtClean="0"/>
              <a:t>…..8) присутствовать при обследовании детей психолого-медико-педагогической комиссией, обсуждении результатов обследования и рекомендаций, полученных по результатам обследования, </a:t>
            </a:r>
            <a:r>
              <a:rPr lang="ru-RU" altLang="ru-RU" sz="2400" b="1" smtClean="0"/>
              <a:t>высказывать свое мнение относительно предлагаемых условий для организации обучения и воспитания</a:t>
            </a:r>
            <a:r>
              <a:rPr lang="ru-RU" altLang="ru-RU" sz="2400" smtClean="0"/>
              <a:t> детей.</a:t>
            </a:r>
          </a:p>
          <a:p>
            <a:pPr eaLnBrk="1" hangingPunct="1">
              <a:lnSpc>
                <a:spcPct val="80000"/>
              </a:lnSpc>
            </a:pPr>
            <a:r>
              <a:rPr lang="ru-RU" altLang="ru-RU" sz="2400" smtClean="0"/>
              <a:t>4. Родители (законные представители) несовершеннолетних обучающихся обязаны:</a:t>
            </a:r>
          </a:p>
          <a:p>
            <a:pPr eaLnBrk="1" hangingPunct="1">
              <a:lnSpc>
                <a:spcPct val="80000"/>
              </a:lnSpc>
            </a:pPr>
            <a:r>
              <a:rPr lang="ru-RU" altLang="ru-RU" sz="2400" smtClean="0"/>
              <a:t>1) обеспечить получение детьми общего образования;</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ru-RU" altLang="ru-RU" sz="2400" b="1" smtClean="0"/>
              <a:t>Статья 48. Обязанности и ответственность педагогических работников</a:t>
            </a:r>
          </a:p>
        </p:txBody>
      </p:sp>
      <p:sp>
        <p:nvSpPr>
          <p:cNvPr id="11267" name="Rectangle 3"/>
          <p:cNvSpPr>
            <a:spLocks noGrp="1" noChangeArrowheads="1"/>
          </p:cNvSpPr>
          <p:nvPr>
            <p:ph type="body" idx="1"/>
          </p:nvPr>
        </p:nvSpPr>
        <p:spPr/>
        <p:txBody>
          <a:bodyPr/>
          <a:lstStyle/>
          <a:p>
            <a:r>
              <a:rPr lang="ru-RU" altLang="ru-RU" sz="2400" b="1" smtClean="0"/>
              <a:t>1. Педагогические работники обязаны:</a:t>
            </a:r>
          </a:p>
          <a:p>
            <a:r>
              <a:rPr lang="ru-RU" altLang="ru-RU" sz="2800" smtClean="0"/>
              <a:t>6) учитывать особенности психофизического развития обучающихся и состояние их здоровья, </a:t>
            </a:r>
            <a:r>
              <a:rPr lang="ru-RU" altLang="ru-RU" sz="2800" u="sng" smtClean="0"/>
              <a:t>соблюдать специальные условия, необходимые для получения образования лицами с ограниченными возможностями здоровья,</a:t>
            </a:r>
            <a:r>
              <a:rPr lang="ru-RU" altLang="ru-RU" sz="2800" smtClean="0"/>
              <a:t> взаимодействовать при необходимости с медицинскими организациями.</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1364</TotalTime>
  <Words>2405</Words>
  <Application>Microsoft Office PowerPoint</Application>
  <PresentationFormat>Экран (4:3)</PresentationFormat>
  <Paragraphs>133</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Палитра</vt:lpstr>
      <vt:lpstr>Законодательные основы организации получения образования детьми с ОВЗ </vt:lpstr>
      <vt:lpstr>  Федеральный закон от 3 мая 2012 г. № 46-ФЗ «О ратификации Конвенции о правах инвалидов» </vt:lpstr>
      <vt:lpstr>«О государственной программе Российской Федерации «Доступная среда» на 2011 - 2015 годы»  Постановление от 17 марта 2011 г.  №175</vt:lpstr>
      <vt:lpstr>    Национальная стратегия действий в интересах детей на 2012 - 2017 годы (утв. Указом Президента РФ от 1 июня 2012 г. № 761)</vt:lpstr>
      <vt:lpstr>Федеральный закон от 29.12.2012 N 273-ФЗ (ред. от 23.07.2013) "Об образовании в Российской Федерации"</vt:lpstr>
      <vt:lpstr>Федеральный закон от 29.12.2012 N 273-ФЗ (ред. от 23.07.2013) "Об образовании в Российской Федерации"</vt:lpstr>
      <vt:lpstr>Статья 34. Основные права обучающихся и меры их социальной поддержки и стимулирования</vt:lpstr>
      <vt:lpstr>Статья 44. Права, обязанности и ответственность в сфере образования родителей (законных представителей) несовершеннолетних обучающихся</vt:lpstr>
      <vt:lpstr>Статья 48. Обязанности и ответственность педагогических работников</vt:lpstr>
      <vt:lpstr>Статья 55. Общие требования к приему на обучение в организацию, осуществляющую образовательную деятельность</vt:lpstr>
      <vt:lpstr>Статья 58. Промежуточная аттестация обучающихся</vt:lpstr>
      <vt:lpstr>Статья 60. Документы об образовании и (или) о квалификации. Документы об обучении</vt:lpstr>
      <vt:lpstr>Статья 79. Организация получения образования обучающимися с ограниченными возможностями здоровья</vt:lpstr>
      <vt:lpstr>Статья 79. Организация получения образования обучающимися с ограниченными возможностями здоровья</vt:lpstr>
      <vt:lpstr>Статья 79. Организация получения образования обучающимися с ограниченными возможностями здоровья</vt:lpstr>
      <vt:lpstr>Статья 79. Организация получения образования обучающимися с ограниченными возможностями здоровья</vt:lpstr>
      <vt:lpstr>Статья 79. Организация получения образования обучающимися с ограниченными возможностями здоровья</vt:lpstr>
      <vt:lpstr>Комментарии к ФЗ №273</vt:lpstr>
      <vt:lpstr>Комментарии к ФЗ №273</vt:lpstr>
      <vt:lpstr>       </vt:lpstr>
      <vt:lpstr>Положение о психолого-медико-педагогической комиссии Москва  (Утверждено Приказом Министерства образования и науки Российской Федерации от 20 сентября 2013 г. N 1082 г. )</vt:lpstr>
      <vt:lpstr>II. Основные направления деятельности и права комиссии</vt:lpstr>
      <vt:lpstr>II. Основные направления деятельности и права комиссии</vt:lpstr>
      <vt:lpstr>Основание для изменения ИПР  по условиям образования</vt:lpstr>
      <vt:lpstr>Направления реализации ИПР в образовательном учреждении</vt:lpstr>
      <vt:lpstr>Приказ Министерства образования и науки РФ от 30 августа 2013 г. N 1014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vt:lpstr>
      <vt:lpstr>Приказ Министерства образования и науки РФ от 30 августа 2013 г. N 1014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дошкольного образования"</vt:lpstr>
      <vt:lpstr> ПРИКАЗ МИНИСТЕРСТВА ОБРАЗОВАНИЯ И НАУКИ РФ ОТ 30 АВГУСТА 2013 Г. N 1015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vt:lpstr>
      <vt:lpstr> ПРИКАЗ МИНИСТЕРСТВА ОБРАЗОВАНИЯ И НАУКИ РФ ОТ 30 АВГУСТА 2013 Г. N 1015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vt:lpstr>
      <vt:lpstr>ПРИКАЗ МИНИСТЕРСТВА ОБРАЗОВАНИЯ И НАУКИ РФ ОТ 30 АВГУСТА 2013 Г. N 1015 "ОБ УТВЕРЖДЕНИИ ПОРЯДКА ОРГАНИЗАЦИИ И ОСУЩЕСТВЛЕНИЯ ОБРАЗОВАТЕЛЬНОЙ ДЕЯТЕЛЬНОСТИ ПО ОСНОВНЫМ ОБЩЕОБРАЗОВАТЕЛЬНЫМ ПРОГРАММАМ - ОБРАЗОВАТЕЛЬНЫМ ПРОГРАММАМ НАЧАЛЬНОГО ОБЩЕГО, ОСНОВНОГО ОБЩЕГО И СРЕДНЕГО ОБЩЕГО ОБРАЗОВАНИЯ"</vt:lpstr>
      <vt:lpstr>Приказ Департамента образования города Москвы от 09.12.2013   № 823 . Ведомственный перечень государственных услуг (работ), оказываемых (выполняемых) государственными организациями, находящимися в ведении Департамента образования города Москвы.</vt:lpstr>
      <vt:lpstr>Спасибо за внимание!</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Направления реализации индивидуальной программы реабилитации в части получения образования детьми-инвалидами в средних общеобразовательных учреждениях</dc:title>
  <dc:creator>User</dc:creator>
  <cp:lastModifiedBy>Admin</cp:lastModifiedBy>
  <cp:revision>52</cp:revision>
  <dcterms:created xsi:type="dcterms:W3CDTF">2011-12-13T13:03:42Z</dcterms:created>
  <dcterms:modified xsi:type="dcterms:W3CDTF">2016-10-13T07:45:47Z</dcterms:modified>
</cp:coreProperties>
</file>